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4"/>
  </p:notesMasterIdLst>
  <p:sldIdLst>
    <p:sldId id="269" r:id="rId2"/>
    <p:sldId id="259" r:id="rId3"/>
    <p:sldId id="260" r:id="rId4"/>
    <p:sldId id="261" r:id="rId5"/>
    <p:sldId id="262" r:id="rId6"/>
    <p:sldId id="263" r:id="rId7"/>
    <p:sldId id="264" r:id="rId8"/>
    <p:sldId id="265" r:id="rId9"/>
    <p:sldId id="266" r:id="rId10"/>
    <p:sldId id="267" r:id="rId11"/>
    <p:sldId id="268" r:id="rId12"/>
    <p:sldId id="270"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2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0094C34-57ED-4F0E-990E-D915B26D3ED2}" type="datetimeFigureOut">
              <a:rPr lang="ru-RU"/>
              <a:pPr>
                <a:defRPr/>
              </a:pPr>
              <a:t>14.05.2020</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dirty="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1ADA856-F2B4-4C01-B7A8-0067DE0A6EAF}" type="slidenum">
              <a:rPr lang="ru-RU"/>
              <a:pPr>
                <a:defRPr/>
              </a:pPr>
              <a:t>‹#›</a:t>
            </a:fld>
            <a:endParaRPr lang="ru-RU" dirty="0"/>
          </a:p>
        </p:txBody>
      </p:sp>
    </p:spTree>
    <p:extLst>
      <p:ext uri="{BB962C8B-B14F-4D97-AF65-F5344CB8AC3E}">
        <p14:creationId xmlns:p14="http://schemas.microsoft.com/office/powerpoint/2010/main" val="30424766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noFill/>
          <a:ln>
            <a:solidFill>
              <a:srgbClr val="000000"/>
            </a:solidFill>
            <a:miter lim="800000"/>
            <a:headEnd/>
            <a:tailEnd/>
          </a:ln>
        </p:spPr>
      </p:sp>
      <p:sp>
        <p:nvSpPr>
          <p:cNvPr id="23555" name="Заметки 2"/>
          <p:cNvSpPr>
            <a:spLocks noGrp="1"/>
          </p:cNvSpPr>
          <p:nvPr>
            <p:ph type="body" idx="1"/>
          </p:nvPr>
        </p:nvSpPr>
        <p:spPr bwMode="auto">
          <a:noFill/>
        </p:spPr>
        <p:txBody>
          <a:bodyPr wrap="square" numCol="1" anchor="t" anchorCtr="0" compatLnSpc="1">
            <a:prstTxWarp prst="textNoShape">
              <a:avLst/>
            </a:prstTxWarp>
          </a:bodyPr>
          <a:lstStyle/>
          <a:p>
            <a:endParaRPr lang="uk-UA" smtClean="0"/>
          </a:p>
        </p:txBody>
      </p:sp>
      <p:sp>
        <p:nvSpPr>
          <p:cNvPr id="2355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63F5FBF-1E9D-4761-969D-5B1CB45392AA}" type="slidenum">
              <a:rPr lang="ru-RU" smtClean="0"/>
              <a:pPr/>
              <a:t>1</a:t>
            </a:fld>
            <a:endParaRPr lang="ru-RU" smtClean="0"/>
          </a:p>
        </p:txBody>
      </p:sp>
    </p:spTree>
    <p:extLst>
      <p:ext uri="{BB962C8B-B14F-4D97-AF65-F5344CB8AC3E}">
        <p14:creationId xmlns:p14="http://schemas.microsoft.com/office/powerpoint/2010/main" val="1880352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p:cNvSpPr>
            <a:spLocks noGrp="1" noRot="1" noChangeAspect="1" noTextEdit="1"/>
          </p:cNvSpPr>
          <p:nvPr>
            <p:ph type="sldImg"/>
          </p:nvPr>
        </p:nvSpPr>
        <p:spPr bwMode="auto">
          <a:noFill/>
          <a:ln>
            <a:solidFill>
              <a:srgbClr val="000000"/>
            </a:solidFill>
            <a:miter lim="800000"/>
            <a:headEnd/>
            <a:tailEnd/>
          </a:ln>
        </p:spPr>
      </p:sp>
      <p:sp>
        <p:nvSpPr>
          <p:cNvPr id="32771"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3277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9D98C8-A17C-491C-B52E-3B6E1D8D6155}" type="slidenum">
              <a:rPr lang="ru-RU" smtClean="0"/>
              <a:pPr/>
              <a:t>10</a:t>
            </a:fld>
            <a:endParaRPr lang="ru-RU" smtClean="0"/>
          </a:p>
        </p:txBody>
      </p:sp>
    </p:spTree>
    <p:extLst>
      <p:ext uri="{BB962C8B-B14F-4D97-AF65-F5344CB8AC3E}">
        <p14:creationId xmlns:p14="http://schemas.microsoft.com/office/powerpoint/2010/main" val="3478618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p:cNvSpPr>
            <a:spLocks noGrp="1" noRot="1" noChangeAspect="1" noTextEdit="1"/>
          </p:cNvSpPr>
          <p:nvPr>
            <p:ph type="sldImg"/>
          </p:nvPr>
        </p:nvSpPr>
        <p:spPr bwMode="auto">
          <a:noFill/>
          <a:ln>
            <a:solidFill>
              <a:srgbClr val="000000"/>
            </a:solidFill>
            <a:miter lim="800000"/>
            <a:headEnd/>
            <a:tailEnd/>
          </a:ln>
        </p:spPr>
      </p:sp>
      <p:sp>
        <p:nvSpPr>
          <p:cNvPr id="33795" name="Заметки 2"/>
          <p:cNvSpPr>
            <a:spLocks noGrp="1"/>
          </p:cNvSpPr>
          <p:nvPr>
            <p:ph type="body" idx="1"/>
          </p:nvPr>
        </p:nvSpPr>
        <p:spPr bwMode="auto">
          <a:noFill/>
        </p:spPr>
        <p:txBody>
          <a:bodyPr wrap="square" numCol="1" anchor="t" anchorCtr="0" compatLnSpc="1">
            <a:prstTxWarp prst="textNoShape">
              <a:avLst/>
            </a:prstTxWarp>
          </a:bodyPr>
          <a:lstStyle/>
          <a:p>
            <a:endParaRPr lang="uk-UA" smtClean="0"/>
          </a:p>
        </p:txBody>
      </p:sp>
      <p:sp>
        <p:nvSpPr>
          <p:cNvPr id="3379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8343F4-DE47-4E42-824F-C458F3C300A4}" type="slidenum">
              <a:rPr lang="ru-RU" smtClean="0"/>
              <a:pPr/>
              <a:t>11</a:t>
            </a:fld>
            <a:endParaRPr lang="ru-RU" smtClean="0"/>
          </a:p>
        </p:txBody>
      </p:sp>
    </p:spTree>
    <p:extLst>
      <p:ext uri="{BB962C8B-B14F-4D97-AF65-F5344CB8AC3E}">
        <p14:creationId xmlns:p14="http://schemas.microsoft.com/office/powerpoint/2010/main" val="3617788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bwMode="auto">
          <a:noFill/>
          <a:ln>
            <a:solidFill>
              <a:srgbClr val="000000"/>
            </a:solidFill>
            <a:miter lim="800000"/>
            <a:headEnd/>
            <a:tailEnd/>
          </a:ln>
        </p:spPr>
      </p:sp>
      <p:sp>
        <p:nvSpPr>
          <p:cNvPr id="34819" name="Заметки 2"/>
          <p:cNvSpPr>
            <a:spLocks noGrp="1"/>
          </p:cNvSpPr>
          <p:nvPr>
            <p:ph type="body" idx="1"/>
          </p:nvPr>
        </p:nvSpPr>
        <p:spPr bwMode="auto">
          <a:noFill/>
        </p:spPr>
        <p:txBody>
          <a:bodyPr wrap="square" numCol="1" anchor="t" anchorCtr="0" compatLnSpc="1">
            <a:prstTxWarp prst="textNoShape">
              <a:avLst/>
            </a:prstTxWarp>
          </a:bodyPr>
          <a:lstStyle/>
          <a:p>
            <a:endParaRPr lang="uk-UA" smtClean="0"/>
          </a:p>
        </p:txBody>
      </p:sp>
      <p:sp>
        <p:nvSpPr>
          <p:cNvPr id="3482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808ADD-B098-4797-AD33-9F615219EEBC}" type="slidenum">
              <a:rPr lang="ru-RU" smtClean="0"/>
              <a:pPr/>
              <a:t>12</a:t>
            </a:fld>
            <a:endParaRPr lang="ru-RU" smtClean="0"/>
          </a:p>
        </p:txBody>
      </p:sp>
    </p:spTree>
    <p:extLst>
      <p:ext uri="{BB962C8B-B14F-4D97-AF65-F5344CB8AC3E}">
        <p14:creationId xmlns:p14="http://schemas.microsoft.com/office/powerpoint/2010/main" val="3617752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noFill/>
          <a:ln>
            <a:solidFill>
              <a:srgbClr val="000000"/>
            </a:solidFill>
            <a:miter lim="800000"/>
            <a:headEnd/>
            <a:tailEnd/>
          </a:ln>
        </p:spPr>
      </p:sp>
      <p:sp>
        <p:nvSpPr>
          <p:cNvPr id="2457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458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5A89E2B-A21C-4202-971D-E54D97E6C2E1}" type="slidenum">
              <a:rPr lang="ru-RU" smtClean="0"/>
              <a:pPr/>
              <a:t>2</a:t>
            </a:fld>
            <a:endParaRPr lang="ru-RU" smtClean="0"/>
          </a:p>
        </p:txBody>
      </p:sp>
    </p:spTree>
    <p:extLst>
      <p:ext uri="{BB962C8B-B14F-4D97-AF65-F5344CB8AC3E}">
        <p14:creationId xmlns:p14="http://schemas.microsoft.com/office/powerpoint/2010/main" val="4111723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p:spPr>
      </p:sp>
      <p:sp>
        <p:nvSpPr>
          <p:cNvPr id="25603"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560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18EE10-2130-4B17-A2CC-FA4FBF6A2702}" type="slidenum">
              <a:rPr lang="ru-RU" smtClean="0"/>
              <a:pPr/>
              <a:t>3</a:t>
            </a:fld>
            <a:endParaRPr lang="ru-RU" smtClean="0"/>
          </a:p>
        </p:txBody>
      </p:sp>
    </p:spTree>
    <p:extLst>
      <p:ext uri="{BB962C8B-B14F-4D97-AF65-F5344CB8AC3E}">
        <p14:creationId xmlns:p14="http://schemas.microsoft.com/office/powerpoint/2010/main" val="2292495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noFill/>
          <a:ln>
            <a:solidFill>
              <a:srgbClr val="000000"/>
            </a:solidFill>
            <a:miter lim="800000"/>
            <a:headEnd/>
            <a:tailEnd/>
          </a:ln>
        </p:spPr>
      </p:sp>
      <p:sp>
        <p:nvSpPr>
          <p:cNvPr id="2662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662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4D580E8-998D-4805-BF71-96F0EF9A246E}" type="slidenum">
              <a:rPr lang="ru-RU" smtClean="0"/>
              <a:pPr/>
              <a:t>4</a:t>
            </a:fld>
            <a:endParaRPr lang="ru-RU" smtClean="0"/>
          </a:p>
        </p:txBody>
      </p:sp>
    </p:spTree>
    <p:extLst>
      <p:ext uri="{BB962C8B-B14F-4D97-AF65-F5344CB8AC3E}">
        <p14:creationId xmlns:p14="http://schemas.microsoft.com/office/powerpoint/2010/main" val="3467781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p:spPr>
      </p:sp>
      <p:sp>
        <p:nvSpPr>
          <p:cNvPr id="27651"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765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4F8B7E-6845-409C-9154-6B5970C07C68}" type="slidenum">
              <a:rPr lang="ru-RU" smtClean="0"/>
              <a:pPr/>
              <a:t>5</a:t>
            </a:fld>
            <a:endParaRPr lang="ru-RU" smtClean="0"/>
          </a:p>
        </p:txBody>
      </p:sp>
    </p:spTree>
    <p:extLst>
      <p:ext uri="{BB962C8B-B14F-4D97-AF65-F5344CB8AC3E}">
        <p14:creationId xmlns:p14="http://schemas.microsoft.com/office/powerpoint/2010/main" val="559551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p:spPr>
      </p:sp>
      <p:sp>
        <p:nvSpPr>
          <p:cNvPr id="28675"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867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A59D6F-EDCF-452B-8648-D4DA7F99C0F1}" type="slidenum">
              <a:rPr lang="ru-RU" smtClean="0"/>
              <a:pPr/>
              <a:t>6</a:t>
            </a:fld>
            <a:endParaRPr lang="ru-RU" smtClean="0"/>
          </a:p>
        </p:txBody>
      </p:sp>
    </p:spTree>
    <p:extLst>
      <p:ext uri="{BB962C8B-B14F-4D97-AF65-F5344CB8AC3E}">
        <p14:creationId xmlns:p14="http://schemas.microsoft.com/office/powerpoint/2010/main" val="1667410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p:spPr>
      </p:sp>
      <p:sp>
        <p:nvSpPr>
          <p:cNvPr id="2969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970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762C64-353D-4EED-B811-1DBEEF3D5862}" type="slidenum">
              <a:rPr lang="ru-RU" smtClean="0"/>
              <a:pPr/>
              <a:t>7</a:t>
            </a:fld>
            <a:endParaRPr lang="ru-RU" smtClean="0"/>
          </a:p>
        </p:txBody>
      </p:sp>
    </p:spTree>
    <p:extLst>
      <p:ext uri="{BB962C8B-B14F-4D97-AF65-F5344CB8AC3E}">
        <p14:creationId xmlns:p14="http://schemas.microsoft.com/office/powerpoint/2010/main" val="1065039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p:spPr>
      </p:sp>
      <p:sp>
        <p:nvSpPr>
          <p:cNvPr id="30723"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3072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7B5F872-99FD-4693-9BF0-77844EF20E83}" type="slidenum">
              <a:rPr lang="ru-RU" smtClean="0"/>
              <a:pPr/>
              <a:t>8</a:t>
            </a:fld>
            <a:endParaRPr lang="ru-RU" smtClean="0"/>
          </a:p>
        </p:txBody>
      </p:sp>
    </p:spTree>
    <p:extLst>
      <p:ext uri="{BB962C8B-B14F-4D97-AF65-F5344CB8AC3E}">
        <p14:creationId xmlns:p14="http://schemas.microsoft.com/office/powerpoint/2010/main" val="13260837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p:spPr>
      </p:sp>
      <p:sp>
        <p:nvSpPr>
          <p:cNvPr id="3174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3174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93D8F6-7AD4-4FF5-B541-C53ED09D7642}" type="slidenum">
              <a:rPr lang="ru-RU" smtClean="0"/>
              <a:pPr/>
              <a:t>9</a:t>
            </a:fld>
            <a:endParaRPr lang="ru-RU" smtClean="0"/>
          </a:p>
        </p:txBody>
      </p:sp>
    </p:spTree>
    <p:extLst>
      <p:ext uri="{BB962C8B-B14F-4D97-AF65-F5344CB8AC3E}">
        <p14:creationId xmlns:p14="http://schemas.microsoft.com/office/powerpoint/2010/main" val="8180952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4" name="Прямоугольник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Прямоугольник 10"/>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ctrTitle"/>
          </p:nvPr>
        </p:nvSpPr>
        <p:spPr>
          <a:xfrm>
            <a:off x="685800" y="3355848"/>
            <a:ext cx="8077200" cy="1673352"/>
          </a:xfrm>
        </p:spPr>
        <p:txBody>
          <a:bodyPr tIns="0" bIns="0" anchor="t"/>
          <a:lstStyle>
            <a:lvl1pPr algn="l">
              <a:defRPr sz="4700" b="1"/>
            </a:lvl1pPr>
            <a:extLst/>
          </a:lstStyle>
          <a:p>
            <a:r>
              <a:rPr lang="ru-RU" smtClean="0"/>
              <a:t>Образец заголовка</a:t>
            </a:r>
            <a:endParaRPr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ru-RU" smtClean="0"/>
              <a:t>Образец подзаголовка</a:t>
            </a:r>
            <a:endParaRPr lang="en-US"/>
          </a:p>
        </p:txBody>
      </p:sp>
      <p:sp>
        <p:nvSpPr>
          <p:cNvPr id="6" name="Дата 3"/>
          <p:cNvSpPr>
            <a:spLocks noGrp="1"/>
          </p:cNvSpPr>
          <p:nvPr>
            <p:ph type="dt" sz="half" idx="10"/>
          </p:nvPr>
        </p:nvSpPr>
        <p:spPr/>
        <p:txBody>
          <a:bodyPr/>
          <a:lstStyle>
            <a:lvl1pPr>
              <a:defRPr/>
            </a:lvl1pPr>
          </a:lstStyle>
          <a:p>
            <a:pPr>
              <a:defRPr/>
            </a:pPr>
            <a:fld id="{5B8DD794-C266-480E-B5C0-03AC3A343D3E}" type="datetimeFigureOut">
              <a:rPr lang="ru-RU"/>
              <a:pPr>
                <a:defRPr/>
              </a:pPr>
              <a:t>14.05.2020</a:t>
            </a:fld>
            <a:endParaRPr lang="ru-RU" dirty="0"/>
          </a:p>
        </p:txBody>
      </p:sp>
      <p:sp>
        <p:nvSpPr>
          <p:cNvPr id="7" name="Нижний колонтитул 4"/>
          <p:cNvSpPr>
            <a:spLocks noGrp="1"/>
          </p:cNvSpPr>
          <p:nvPr>
            <p:ph type="ftr" sz="quarter" idx="11"/>
          </p:nvPr>
        </p:nvSpPr>
        <p:spPr/>
        <p:txBody>
          <a:bodyPr/>
          <a:lstStyle>
            <a:lvl1pPr>
              <a:defRPr dirty="0"/>
            </a:lvl1pPr>
          </a:lstStyle>
          <a:p>
            <a:pPr>
              <a:defRPr/>
            </a:pPr>
            <a:endParaRPr lang="ru-RU"/>
          </a:p>
        </p:txBody>
      </p:sp>
      <p:sp>
        <p:nvSpPr>
          <p:cNvPr id="8" name="Номер слайда 5"/>
          <p:cNvSpPr>
            <a:spLocks noGrp="1"/>
          </p:cNvSpPr>
          <p:nvPr>
            <p:ph type="sldNum" sz="quarter" idx="12"/>
          </p:nvPr>
        </p:nvSpPr>
        <p:spPr/>
        <p:txBody>
          <a:bodyPr/>
          <a:lstStyle>
            <a:lvl1pPr>
              <a:defRPr/>
            </a:lvl1pPr>
          </a:lstStyle>
          <a:p>
            <a:pPr>
              <a:defRPr/>
            </a:pPr>
            <a:fld id="{2FD7F867-EBA6-47E5-95DB-339D725BBE94}" type="slidenum">
              <a:rPr lang="ru-RU"/>
              <a:pPr>
                <a:defRPr/>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1228B98D-3036-4FA9-B4BE-B52DB5F0BBCB}" type="datetimeFigureOut">
              <a:rPr lang="ru-RU"/>
              <a:pPr>
                <a:defRPr/>
              </a:pPr>
              <a:t>14.05.2020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5EACAEA-D221-4D9D-939E-751C9C01B996}"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Прямоугольник 10"/>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Вертикальный заголовок 1"/>
          <p:cNvSpPr>
            <a:spLocks noGrp="1"/>
          </p:cNvSpPr>
          <p:nvPr>
            <p:ph type="title" orient="vert"/>
          </p:nvPr>
        </p:nvSpPr>
        <p:spPr>
          <a:xfrm>
            <a:off x="6781800" y="274640"/>
            <a:ext cx="1905000" cy="5851525"/>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3"/>
          <p:cNvSpPr>
            <a:spLocks noGrp="1"/>
          </p:cNvSpPr>
          <p:nvPr>
            <p:ph type="dt" sz="half" idx="10"/>
          </p:nvPr>
        </p:nvSpPr>
        <p:spPr/>
        <p:txBody>
          <a:bodyPr/>
          <a:lstStyle>
            <a:lvl1pPr>
              <a:defRPr/>
            </a:lvl1pPr>
          </a:lstStyle>
          <a:p>
            <a:pPr>
              <a:defRPr/>
            </a:pPr>
            <a:fld id="{B785F57B-8006-420A-82FA-6C377FC1F5F3}" type="datetimeFigureOut">
              <a:rPr lang="ru-RU"/>
              <a:pPr>
                <a:defRPr/>
              </a:pPr>
              <a:t>14.05.2020</a:t>
            </a:fld>
            <a:endParaRPr lang="ru-RU" dirty="0"/>
          </a:p>
        </p:txBody>
      </p:sp>
      <p:sp>
        <p:nvSpPr>
          <p:cNvPr id="7" name="Нижний колонтитул 4"/>
          <p:cNvSpPr>
            <a:spLocks noGrp="1"/>
          </p:cNvSpPr>
          <p:nvPr>
            <p:ph type="ftr" sz="quarter" idx="11"/>
          </p:nvPr>
        </p:nvSpPr>
        <p:spPr>
          <a:xfrm>
            <a:off x="2640013" y="6376988"/>
            <a:ext cx="3836987" cy="365125"/>
          </a:xfrm>
        </p:spPr>
        <p:txBody>
          <a:bodyPr/>
          <a:lstStyle>
            <a:lvl1pPr>
              <a:defRPr dirty="0"/>
            </a:lvl1pPr>
          </a:lstStyle>
          <a:p>
            <a:pPr>
              <a:defRPr/>
            </a:pPr>
            <a:endParaRPr lang="ru-RU"/>
          </a:p>
        </p:txBody>
      </p:sp>
      <p:sp>
        <p:nvSpPr>
          <p:cNvPr id="8" name="Номер слайда 5"/>
          <p:cNvSpPr>
            <a:spLocks noGrp="1"/>
          </p:cNvSpPr>
          <p:nvPr>
            <p:ph type="sldNum" sz="quarter" idx="12"/>
          </p:nvPr>
        </p:nvSpPr>
        <p:spPr/>
        <p:txBody>
          <a:bodyPr/>
          <a:lstStyle>
            <a:lvl1pPr>
              <a:defRPr/>
            </a:lvl1pPr>
          </a:lstStyle>
          <a:p>
            <a:pPr>
              <a:defRPr/>
            </a:pPr>
            <a:fld id="{CFDC48C0-E69E-45B5-A6D1-5B26CAD2CCAF}"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D4C7FBAD-D6C6-4D94-95FA-2FDD8EC84A0F}" type="datetimeFigureOut">
              <a:rPr lang="ru-RU"/>
              <a:pPr>
                <a:defRPr/>
              </a:pPr>
              <a:t>14.05.2020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6C24E74-27BE-456B-B1A2-18B01BA11317}"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4" name="Прямоугольник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Прямоугольник 10"/>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ru-RU" smtClean="0"/>
              <a:t>Образец заголовка</a:t>
            </a:r>
            <a:endParaRPr lang="en-US"/>
          </a:p>
        </p:txBody>
      </p:sp>
      <p:sp>
        <p:nvSpPr>
          <p:cNvPr id="3" name="Текст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ru-RU" smtClean="0"/>
              <a:t>Образец текста</a:t>
            </a:r>
          </a:p>
        </p:txBody>
      </p:sp>
      <p:sp>
        <p:nvSpPr>
          <p:cNvPr id="6" name="Дата 3"/>
          <p:cNvSpPr>
            <a:spLocks noGrp="1"/>
          </p:cNvSpPr>
          <p:nvPr>
            <p:ph type="dt" sz="half" idx="10"/>
          </p:nvPr>
        </p:nvSpPr>
        <p:spPr/>
        <p:txBody>
          <a:bodyPr/>
          <a:lstStyle>
            <a:lvl1pPr>
              <a:defRPr/>
            </a:lvl1pPr>
          </a:lstStyle>
          <a:p>
            <a:pPr>
              <a:defRPr/>
            </a:pPr>
            <a:fld id="{119F4509-FABC-44CA-80C4-92A9C6137971}" type="datetimeFigureOut">
              <a:rPr lang="ru-RU"/>
              <a:pPr>
                <a:defRPr/>
              </a:pPr>
              <a:t>14.05.2020</a:t>
            </a:fld>
            <a:endParaRPr lang="ru-RU" dirty="0"/>
          </a:p>
        </p:txBody>
      </p:sp>
      <p:sp>
        <p:nvSpPr>
          <p:cNvPr id="7" name="Нижний колонтитул 4"/>
          <p:cNvSpPr>
            <a:spLocks noGrp="1"/>
          </p:cNvSpPr>
          <p:nvPr>
            <p:ph type="ftr" sz="quarter" idx="11"/>
          </p:nvPr>
        </p:nvSpPr>
        <p:spPr/>
        <p:txBody>
          <a:bodyPr/>
          <a:lstStyle>
            <a:lvl1pPr>
              <a:defRPr dirty="0"/>
            </a:lvl1pPr>
          </a:lstStyle>
          <a:p>
            <a:pPr>
              <a:defRPr/>
            </a:pPr>
            <a:endParaRPr lang="ru-RU"/>
          </a:p>
        </p:txBody>
      </p:sp>
      <p:sp>
        <p:nvSpPr>
          <p:cNvPr id="8" name="Номер слайда 5"/>
          <p:cNvSpPr>
            <a:spLocks noGrp="1"/>
          </p:cNvSpPr>
          <p:nvPr>
            <p:ph type="sldNum" sz="quarter" idx="12"/>
          </p:nvPr>
        </p:nvSpPr>
        <p:spPr/>
        <p:txBody>
          <a:bodyPr/>
          <a:lstStyle>
            <a:lvl1pPr>
              <a:defRPr/>
            </a:lvl1pPr>
          </a:lstStyle>
          <a:p>
            <a:pPr>
              <a:defRPr/>
            </a:pPr>
            <a:fld id="{66377868-D8F3-46C6-8B62-1D0B8254A1F1}" type="slidenum">
              <a:rPr lang="ru-RU"/>
              <a:pPr>
                <a:defRPr/>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lstStyle>
          <a:p>
            <a:pPr>
              <a:defRPr/>
            </a:pPr>
            <a:fld id="{13C8AB0A-21EE-4854-9820-8B9DB6EBC8E2}" type="datetimeFigureOut">
              <a:rPr lang="ru-RU"/>
              <a:pPr>
                <a:defRPr/>
              </a:pPr>
              <a:t>14.05.2020</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74A0A1D7-C1C8-434F-ACD8-2DB4FB34290C}"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ru-RU" smtClean="0"/>
              <a:t>Образец текста</a:t>
            </a:r>
          </a:p>
        </p:txBody>
      </p:sp>
      <p:sp>
        <p:nvSpPr>
          <p:cNvPr id="4" name="Содержимое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ru-RU" smtClean="0"/>
              <a:t>Образец текста</a:t>
            </a:r>
          </a:p>
        </p:txBody>
      </p:sp>
      <p:sp>
        <p:nvSpPr>
          <p:cNvPr id="6" name="Содержимое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p:txBody>
          <a:bodyPr/>
          <a:lstStyle>
            <a:lvl1pPr>
              <a:defRPr/>
            </a:lvl1pPr>
          </a:lstStyle>
          <a:p>
            <a:pPr>
              <a:defRPr/>
            </a:pPr>
            <a:fld id="{75F6ED97-66E4-4446-9E42-6E7FCBCBCC2F}" type="datetimeFigureOut">
              <a:rPr lang="ru-RU"/>
              <a:pPr>
                <a:defRPr/>
              </a:pPr>
              <a:t>14.05.2020</a:t>
            </a:fld>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787EA82B-27F2-4BD4-B1B1-156CD6FBF95B}"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Дата 3"/>
          <p:cNvSpPr>
            <a:spLocks noGrp="1"/>
          </p:cNvSpPr>
          <p:nvPr>
            <p:ph type="dt" sz="half" idx="10"/>
          </p:nvPr>
        </p:nvSpPr>
        <p:spPr/>
        <p:txBody>
          <a:bodyPr/>
          <a:lstStyle>
            <a:lvl1pPr>
              <a:defRPr/>
            </a:lvl1pPr>
          </a:lstStyle>
          <a:p>
            <a:pPr>
              <a:defRPr/>
            </a:pPr>
            <a:fld id="{DB5CC160-8466-4F16-9AFD-80928166D598}" type="datetimeFigureOut">
              <a:rPr lang="ru-RU"/>
              <a:pPr>
                <a:defRPr/>
              </a:pPr>
              <a:t>14.05.2020</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B0410F6-5C61-4959-95B2-A827192B9C9A}"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fld id="{D5BA5757-86CB-4126-9290-309671FB2962}" type="datetimeFigureOut">
              <a:rPr lang="ru-RU"/>
              <a:pPr>
                <a:defRPr/>
              </a:pPr>
              <a:t>14.05.2020</a:t>
            </a:fld>
            <a:endParaRPr lang="ru-RU" dirty="0"/>
          </a:p>
        </p:txBody>
      </p:sp>
      <p:sp>
        <p:nvSpPr>
          <p:cNvPr id="3" name="Нижний колонтитул 2"/>
          <p:cNvSpPr>
            <a:spLocks noGrp="1"/>
          </p:cNvSpPr>
          <p:nvPr>
            <p:ph type="ftr" sz="quarter" idx="11"/>
          </p:nvPr>
        </p:nvSpPr>
        <p:spPr/>
        <p:txBody>
          <a:bodyPr/>
          <a:lstStyle>
            <a:lvl1pPr>
              <a:defRPr dirty="0"/>
            </a:lvl1pPr>
          </a:lstStyle>
          <a:p>
            <a:pPr>
              <a:defRPr/>
            </a:pPr>
            <a:endParaRPr lang="ru-RU"/>
          </a:p>
        </p:txBody>
      </p:sp>
      <p:sp>
        <p:nvSpPr>
          <p:cNvPr id="4" name="Номер слайда 3"/>
          <p:cNvSpPr>
            <a:spLocks noGrp="1"/>
          </p:cNvSpPr>
          <p:nvPr>
            <p:ph type="sldNum" sz="quarter" idx="12"/>
          </p:nvPr>
        </p:nvSpPr>
        <p:spPr/>
        <p:txBody>
          <a:bodyPr/>
          <a:lstStyle>
            <a:lvl1pPr>
              <a:defRPr/>
            </a:lvl1pPr>
          </a:lstStyle>
          <a:p>
            <a:pPr>
              <a:defRPr/>
            </a:pPr>
            <a:fld id="{0E36BFAD-5BB9-45EF-A413-49ADFEA1602E}"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Прямоугольник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Прямоугольник 10"/>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ru-RU" smtClean="0"/>
              <a:t>Образец заголовка</a:t>
            </a:r>
            <a:endParaRPr lang="en-US"/>
          </a:p>
        </p:txBody>
      </p:sp>
      <p:sp>
        <p:nvSpPr>
          <p:cNvPr id="3" name="Содержимое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ru-RU" smtClean="0"/>
              <a:t>Образец текста</a:t>
            </a:r>
          </a:p>
        </p:txBody>
      </p:sp>
      <p:sp>
        <p:nvSpPr>
          <p:cNvPr id="7" name="Дата 4"/>
          <p:cNvSpPr>
            <a:spLocks noGrp="1"/>
          </p:cNvSpPr>
          <p:nvPr>
            <p:ph type="dt" sz="half" idx="10"/>
          </p:nvPr>
        </p:nvSpPr>
        <p:spPr/>
        <p:txBody>
          <a:bodyPr/>
          <a:lstStyle>
            <a:lvl1pPr>
              <a:defRPr/>
            </a:lvl1pPr>
          </a:lstStyle>
          <a:p>
            <a:pPr>
              <a:defRPr/>
            </a:pPr>
            <a:fld id="{52BA4F5D-E916-44D2-8097-53A352ADD692}" type="datetimeFigureOut">
              <a:rPr lang="ru-RU"/>
              <a:pPr>
                <a:defRPr/>
              </a:pPr>
              <a:t>14.05.2020</a:t>
            </a:fld>
            <a:endParaRPr lang="ru-RU" dirty="0"/>
          </a:p>
        </p:txBody>
      </p:sp>
      <p:sp>
        <p:nvSpPr>
          <p:cNvPr id="8" name="Нижний колонтитул 5"/>
          <p:cNvSpPr>
            <a:spLocks noGrp="1"/>
          </p:cNvSpPr>
          <p:nvPr>
            <p:ph type="ftr" sz="quarter" idx="11"/>
          </p:nvPr>
        </p:nvSpPr>
        <p:spPr/>
        <p:txBody>
          <a:bodyPr/>
          <a:lstStyle>
            <a:lvl1pPr>
              <a:defRPr dirty="0"/>
            </a:lvl1pPr>
          </a:lstStyle>
          <a:p>
            <a:pPr>
              <a:defRPr/>
            </a:pPr>
            <a:endParaRPr lang="ru-RU"/>
          </a:p>
        </p:txBody>
      </p:sp>
      <p:sp>
        <p:nvSpPr>
          <p:cNvPr id="9" name="Номер слайда 6"/>
          <p:cNvSpPr>
            <a:spLocks noGrp="1"/>
          </p:cNvSpPr>
          <p:nvPr>
            <p:ph type="sldNum" sz="quarter" idx="12"/>
          </p:nvPr>
        </p:nvSpPr>
        <p:spPr/>
        <p:txBody>
          <a:bodyPr/>
          <a:lstStyle>
            <a:lvl1pPr>
              <a:defRPr/>
            </a:lvl1pPr>
          </a:lstStyle>
          <a:p>
            <a:pPr>
              <a:defRPr/>
            </a:pPr>
            <a:fld id="{2CBEBAA4-D371-461C-BC87-C2908ABF4A9D}"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5" name="Прямоугольник 8"/>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Прямоугольник 10"/>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ru-RU" smtClean="0"/>
              <a:t>Образец заголовка</a:t>
            </a:r>
            <a:endParaRPr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ru-RU" noProof="0" dirty="0" smtClean="0"/>
              <a:t>Вставка рисунка</a:t>
            </a:r>
            <a:endParaRPr lang="en-US" noProof="0"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ru-RU" smtClean="0"/>
              <a:t>Образец текста</a:t>
            </a:r>
          </a:p>
        </p:txBody>
      </p:sp>
      <p:sp>
        <p:nvSpPr>
          <p:cNvPr id="7" name="Дата 4"/>
          <p:cNvSpPr>
            <a:spLocks noGrp="1"/>
          </p:cNvSpPr>
          <p:nvPr>
            <p:ph type="dt" sz="half" idx="10"/>
          </p:nvPr>
        </p:nvSpPr>
        <p:spPr>
          <a:xfrm>
            <a:off x="165100" y="1169988"/>
            <a:ext cx="2522538" cy="201612"/>
          </a:xfrm>
        </p:spPr>
        <p:txBody>
          <a:bodyPr/>
          <a:lstStyle>
            <a:lvl1pPr>
              <a:defRPr/>
            </a:lvl1pPr>
          </a:lstStyle>
          <a:p>
            <a:pPr>
              <a:defRPr/>
            </a:pPr>
            <a:fld id="{FD16E4D4-191E-4430-A25A-4F9B602F5008}" type="datetimeFigureOut">
              <a:rPr lang="ru-RU"/>
              <a:pPr>
                <a:defRPr/>
              </a:pPr>
              <a:t>14.05.2020</a:t>
            </a:fld>
            <a:endParaRPr lang="ru-RU" dirty="0"/>
          </a:p>
        </p:txBody>
      </p:sp>
      <p:sp>
        <p:nvSpPr>
          <p:cNvPr id="8" name="Нижний колонтитул 5"/>
          <p:cNvSpPr>
            <a:spLocks noGrp="1"/>
          </p:cNvSpPr>
          <p:nvPr>
            <p:ph type="ftr" sz="quarter" idx="11"/>
          </p:nvPr>
        </p:nvSpPr>
        <p:spPr>
          <a:xfrm>
            <a:off x="3035300" y="1169988"/>
            <a:ext cx="5194300" cy="201612"/>
          </a:xfrm>
        </p:spPr>
        <p:txBody>
          <a:bodyPr/>
          <a:lstStyle>
            <a:lvl1pPr>
              <a:defRPr dirty="0">
                <a:solidFill>
                  <a:schemeClr val="bg1">
                    <a:shade val="50000"/>
                  </a:schemeClr>
                </a:solidFill>
              </a:defRPr>
            </a:lvl1pPr>
          </a:lstStyle>
          <a:p>
            <a:pPr>
              <a:defRPr/>
            </a:pPr>
            <a:endParaRPr lang="ru-RU"/>
          </a:p>
        </p:txBody>
      </p:sp>
      <p:sp>
        <p:nvSpPr>
          <p:cNvPr id="9" name="Номер слайда 6"/>
          <p:cNvSpPr>
            <a:spLocks noGrp="1"/>
          </p:cNvSpPr>
          <p:nvPr>
            <p:ph type="sldNum" sz="quarter" idx="12"/>
          </p:nvPr>
        </p:nvSpPr>
        <p:spPr>
          <a:xfrm>
            <a:off x="8339138" y="1169988"/>
            <a:ext cx="733425" cy="201612"/>
          </a:xfrm>
        </p:spPr>
        <p:txBody>
          <a:bodyPr/>
          <a:lstStyle>
            <a:lvl1pPr>
              <a:defRPr/>
            </a:lvl1pPr>
          </a:lstStyle>
          <a:p>
            <a:pPr>
              <a:defRPr/>
            </a:pPr>
            <a:fld id="{ACA360A6-0500-4A95-8715-6BCA9FA9A591}" type="slidenum">
              <a:rPr lang="ru-RU"/>
              <a:pPr>
                <a:defRPr/>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Прямоугольник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ru-RU" smtClean="0"/>
              <a:t>Образец заголовка</a:t>
            </a:r>
            <a:endParaRPr lang="en-US"/>
          </a:p>
        </p:txBody>
      </p:sp>
      <p:sp>
        <p:nvSpPr>
          <p:cNvPr id="1029" name="Текст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Дата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3AEA404F-BFA0-4795-8511-79540388DA47}" type="datetimeFigureOut">
              <a:rPr lang="ru-RU"/>
              <a:pPr>
                <a:defRPr/>
              </a:pPr>
              <a:t>14.05.2020</a:t>
            </a:fld>
            <a:endParaRPr lang="ru-RU" dirty="0"/>
          </a:p>
        </p:txBody>
      </p:sp>
      <p:sp>
        <p:nvSpPr>
          <p:cNvPr id="5" name="Нижний колонтитул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dirty="0">
                <a:solidFill>
                  <a:schemeClr val="tx1">
                    <a:tint val="95000"/>
                  </a:schemeClr>
                </a:solidFill>
                <a:latin typeface="+mn-lt"/>
              </a:defRPr>
            </a:lvl1pPr>
            <a:extLst/>
          </a:lstStyle>
          <a:p>
            <a:pPr>
              <a:defRPr/>
            </a:pPr>
            <a:endParaRPr lang="ru-RU"/>
          </a:p>
        </p:txBody>
      </p:sp>
      <p:sp>
        <p:nvSpPr>
          <p:cNvPr id="6" name="Номер слайда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E170B949-FD31-4061-A20B-52981059D76E}"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955" r:id="rId1"/>
    <p:sldLayoutId id="2147483954" r:id="rId2"/>
    <p:sldLayoutId id="2147483956" r:id="rId3"/>
    <p:sldLayoutId id="2147483953" r:id="rId4"/>
    <p:sldLayoutId id="2147483952" r:id="rId5"/>
    <p:sldLayoutId id="2147483951" r:id="rId6"/>
    <p:sldLayoutId id="2147483957" r:id="rId7"/>
    <p:sldLayoutId id="2147483958" r:id="rId8"/>
    <p:sldLayoutId id="2147483959" r:id="rId9"/>
    <p:sldLayoutId id="2147483950" r:id="rId10"/>
    <p:sldLayoutId id="214748396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defRPr/>
            </a:pPr>
            <a:r>
              <a:rPr lang="ru-RU" dirty="0" smtClean="0">
                <a:solidFill>
                  <a:schemeClr val="accent1">
                    <a:satMod val="150000"/>
                  </a:schemeClr>
                </a:solidFill>
              </a:rPr>
              <a:t>Генетически модифицированные продукты - вред или польза?</a:t>
            </a:r>
            <a:endParaRPr lang="ru-RU" dirty="0"/>
          </a:p>
        </p:txBody>
      </p:sp>
      <p:sp>
        <p:nvSpPr>
          <p:cNvPr id="9219" name="Содержимое 2"/>
          <p:cNvSpPr>
            <a:spLocks noGrp="1"/>
          </p:cNvSpPr>
          <p:nvPr>
            <p:ph sz="half" idx="1"/>
          </p:nvPr>
        </p:nvSpPr>
        <p:spPr>
          <a:xfrm>
            <a:off x="457200" y="1773238"/>
            <a:ext cx="4038600" cy="4624387"/>
          </a:xfrm>
        </p:spPr>
        <p:txBody>
          <a:bodyPr/>
          <a:lstStyle/>
          <a:p>
            <a:pPr eaLnBrk="1" hangingPunct="1"/>
            <a:r>
              <a:rPr lang="ru-RU" sz="1600" smtClean="0"/>
              <a:t>Генетически модифицированные организмы (ГМО, genetically modified organism, GMO) создаются методами генной инженерии (genetic engineering) - науки, которая позволяет вводить в геном растения, животного или микроорганизма фрагмент ДНК из любого другого организма с целью придания ему определенных свойств.</a:t>
            </a:r>
          </a:p>
          <a:p>
            <a:pPr eaLnBrk="1" hangingPunct="1"/>
            <a:endParaRPr lang="ru-RU" sz="1600" smtClean="0"/>
          </a:p>
          <a:p>
            <a:pPr eaLnBrk="1" hangingPunct="1"/>
            <a:r>
              <a:rPr lang="ru-RU" sz="1600" smtClean="0"/>
              <a:t>Например, томаты получили ген морозоустойчивости от арктической камбалы, картофель получил ген бактерии, чей яд смертелен для колорадского жука, рис получил ген человека, отвечающий за состав женского молока, который делает злак более питательным.</a:t>
            </a:r>
          </a:p>
        </p:txBody>
      </p:sp>
      <p:pic>
        <p:nvPicPr>
          <p:cNvPr id="9220" name="Содержимое 4" descr="fluorescent_mice.jpg"/>
          <p:cNvPicPr>
            <a:picLocks noGrp="1" noChangeAspect="1"/>
          </p:cNvPicPr>
          <p:nvPr>
            <p:ph sz="half" idx="2"/>
          </p:nvPr>
        </p:nvPicPr>
        <p:blipFill>
          <a:blip r:embed="rId3"/>
          <a:srcRect/>
          <a:stretch>
            <a:fillRect/>
          </a:stretch>
        </p:blipFill>
        <p:spPr>
          <a:xfrm>
            <a:off x="5143500" y="2967038"/>
            <a:ext cx="3048000" cy="2238375"/>
          </a:xfr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31" presetClass="entr" presetSubtype="0" fill="hold" nodeType="afterEffect">
                                  <p:stCondLst>
                                    <p:cond delay="0"/>
                                  </p:stCondLst>
                                  <p:iterate type="lt">
                                    <p:tmPct val="5000"/>
                                  </p:iterate>
                                  <p:childTnLst>
                                    <p:set>
                                      <p:cBhvr>
                                        <p:cTn id="12" dur="1" fill="hold">
                                          <p:stCondLst>
                                            <p:cond delay="0"/>
                                          </p:stCondLst>
                                        </p:cTn>
                                        <p:tgtEl>
                                          <p:spTgt spid="9220"/>
                                        </p:tgtEl>
                                        <p:attrNameLst>
                                          <p:attrName>style.visibility</p:attrName>
                                        </p:attrNameLst>
                                      </p:cBhvr>
                                      <p:to>
                                        <p:strVal val="visible"/>
                                      </p:to>
                                    </p:set>
                                    <p:anim calcmode="lin" valueType="num">
                                      <p:cBhvr>
                                        <p:cTn id="13" dur="1000" fill="hold"/>
                                        <p:tgtEl>
                                          <p:spTgt spid="9220"/>
                                        </p:tgtEl>
                                        <p:attrNameLst>
                                          <p:attrName>ppt_w</p:attrName>
                                        </p:attrNameLst>
                                      </p:cBhvr>
                                      <p:tavLst>
                                        <p:tav tm="0">
                                          <p:val>
                                            <p:fltVal val="0"/>
                                          </p:val>
                                        </p:tav>
                                        <p:tav tm="100000">
                                          <p:val>
                                            <p:strVal val="#ppt_w"/>
                                          </p:val>
                                        </p:tav>
                                      </p:tavLst>
                                    </p:anim>
                                    <p:anim calcmode="lin" valueType="num">
                                      <p:cBhvr>
                                        <p:cTn id="14" dur="1000" fill="hold"/>
                                        <p:tgtEl>
                                          <p:spTgt spid="9220"/>
                                        </p:tgtEl>
                                        <p:attrNameLst>
                                          <p:attrName>ppt_h</p:attrName>
                                        </p:attrNameLst>
                                      </p:cBhvr>
                                      <p:tavLst>
                                        <p:tav tm="0">
                                          <p:val>
                                            <p:fltVal val="0"/>
                                          </p:val>
                                        </p:tav>
                                        <p:tav tm="100000">
                                          <p:val>
                                            <p:strVal val="#ppt_h"/>
                                          </p:val>
                                        </p:tav>
                                      </p:tavLst>
                                    </p:anim>
                                    <p:anim calcmode="lin" valueType="num">
                                      <p:cBhvr>
                                        <p:cTn id="15" dur="1000" fill="hold"/>
                                        <p:tgtEl>
                                          <p:spTgt spid="9220"/>
                                        </p:tgtEl>
                                        <p:attrNameLst>
                                          <p:attrName>style.rotation</p:attrName>
                                        </p:attrNameLst>
                                      </p:cBhvr>
                                      <p:tavLst>
                                        <p:tav tm="0">
                                          <p:val>
                                            <p:fltVal val="90"/>
                                          </p:val>
                                        </p:tav>
                                        <p:tav tm="100000">
                                          <p:val>
                                            <p:fltVal val="0"/>
                                          </p:val>
                                        </p:tav>
                                      </p:tavLst>
                                    </p:anim>
                                    <p:animEffect transition="in" filter="fade">
                                      <p:cBhvr>
                                        <p:cTn id="16" dur="1000"/>
                                        <p:tgtEl>
                                          <p:spTgt spid="9220"/>
                                        </p:tgtEl>
                                      </p:cBhvr>
                                    </p:animEffect>
                                  </p:childTnLst>
                                </p:cTn>
                              </p:par>
                            </p:childTnLst>
                          </p:cTn>
                        </p:par>
                        <p:par>
                          <p:cTn id="17" fill="hold">
                            <p:stCondLst>
                              <p:cond delay="2000"/>
                            </p:stCondLst>
                            <p:childTnLst>
                              <p:par>
                                <p:cTn id="18" presetID="24" presetClass="entr" presetSubtype="0" fill="hold" grpId="0" nodeType="afterEffect">
                                  <p:stCondLst>
                                    <p:cond delay="0"/>
                                  </p:stCondLst>
                                  <p:childTnLst>
                                    <p:set>
                                      <p:cBhvr>
                                        <p:cTn id="19" dur="1" fill="hold">
                                          <p:stCondLst>
                                            <p:cond delay="0"/>
                                          </p:stCondLst>
                                        </p:cTn>
                                        <p:tgtEl>
                                          <p:spTgt spid="9219">
                                            <p:txEl>
                                              <p:pRg st="0" end="0"/>
                                            </p:txEl>
                                          </p:spTgt>
                                        </p:tgtEl>
                                        <p:attrNameLst>
                                          <p:attrName>style.visibility</p:attrName>
                                        </p:attrNameLst>
                                      </p:cBhvr>
                                      <p:to>
                                        <p:strVal val="visible"/>
                                      </p:to>
                                    </p:set>
                                    <p:anim to="" calcmode="lin" valueType="num">
                                      <p:cBhvr>
                                        <p:cTn id="20" dur="1" fill="hold"/>
                                        <p:tgtEl>
                                          <p:spTgt spid="9219">
                                            <p:txEl>
                                              <p:pRg st="0" end="0"/>
                                            </p:txEl>
                                          </p:spTgt>
                                        </p:tgtEl>
                                        <p:attrNameLst>
                                          <p:attrName/>
                                        </p:attrNameLst>
                                      </p:cBhvr>
                                    </p:anim>
                                  </p:childTnLst>
                                </p:cTn>
                              </p:par>
                            </p:childTnLst>
                          </p:cTn>
                        </p:par>
                        <p:par>
                          <p:cTn id="21" fill="hold">
                            <p:stCondLst>
                              <p:cond delay="2000"/>
                            </p:stCondLst>
                            <p:childTnLst>
                              <p:par>
                                <p:cTn id="22" presetID="24" presetClass="entr" presetSubtype="0" fill="hold" grpId="0" nodeType="afterEffect">
                                  <p:stCondLst>
                                    <p:cond delay="0"/>
                                  </p:stCondLst>
                                  <p:childTnLst>
                                    <p:set>
                                      <p:cBhvr>
                                        <p:cTn id="23" dur="1" fill="hold">
                                          <p:stCondLst>
                                            <p:cond delay="0"/>
                                          </p:stCondLst>
                                        </p:cTn>
                                        <p:tgtEl>
                                          <p:spTgt spid="9219">
                                            <p:txEl>
                                              <p:pRg st="2" end="2"/>
                                            </p:txEl>
                                          </p:spTgt>
                                        </p:tgtEl>
                                        <p:attrNameLst>
                                          <p:attrName>style.visibility</p:attrName>
                                        </p:attrNameLst>
                                      </p:cBhvr>
                                      <p:to>
                                        <p:strVal val="visible"/>
                                      </p:to>
                                    </p:set>
                                    <p:anim to="" calcmode="lin" valueType="num">
                                      <p:cBhvr>
                                        <p:cTn id="24" dur="1" fill="hold"/>
                                        <p:tgtEl>
                                          <p:spTgt spid="9219">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Содержимое 2"/>
          <p:cNvSpPr>
            <a:spLocks noGrp="1"/>
          </p:cNvSpPr>
          <p:nvPr>
            <p:ph sz="half" idx="1"/>
          </p:nvPr>
        </p:nvSpPr>
        <p:spPr>
          <a:xfrm>
            <a:off x="457200" y="1773238"/>
            <a:ext cx="4038600" cy="4624387"/>
          </a:xfrm>
        </p:spPr>
        <p:txBody>
          <a:bodyPr/>
          <a:lstStyle/>
          <a:p>
            <a:pPr eaLnBrk="1" hangingPunct="1"/>
            <a:r>
              <a:rPr lang="ru-RU" sz="1800" b="1" smtClean="0"/>
              <a:t>Углеводы. </a:t>
            </a:r>
            <a:r>
              <a:rPr lang="ru-RU" sz="1800" smtClean="0"/>
              <a:t>Важная составная часть организма – </a:t>
            </a:r>
            <a:r>
              <a:rPr lang="ru-RU" sz="1800" b="1" i="1" smtClean="0"/>
              <a:t>основной источник энергии. </a:t>
            </a:r>
          </a:p>
          <a:p>
            <a:pPr eaLnBrk="1" hangingPunct="1"/>
            <a:r>
              <a:rPr lang="ru-RU" sz="1800" smtClean="0"/>
              <a:t>Они входят в состав клеток и тканей и в некоторой степени участвуют в пластических процессах.</a:t>
            </a:r>
          </a:p>
          <a:p>
            <a:pPr algn="just" eaLnBrk="1" hangingPunct="1"/>
            <a:r>
              <a:rPr lang="ru-RU" sz="1800" smtClean="0"/>
              <a:t>Несмотря на постоянное расходование клетками и тканями своих углеводов на энергетические цели, содержание углеводов в них поддерживается на постоянном уровне при условии достаточного и своевременного их поступления с пищей.</a:t>
            </a:r>
          </a:p>
        </p:txBody>
      </p:sp>
      <p:pic>
        <p:nvPicPr>
          <p:cNvPr id="18435" name="Picture 2" descr="C:\Documents and Settings\Admin\Мои документы\1170-3.jpg"/>
          <p:cNvPicPr>
            <a:picLocks noGrp="1" noChangeAspect="1" noChangeArrowheads="1"/>
          </p:cNvPicPr>
          <p:nvPr>
            <p:ph sz="half" idx="2"/>
          </p:nvPr>
        </p:nvPicPr>
        <p:blipFill>
          <a:blip r:embed="rId3"/>
          <a:srcRect/>
          <a:stretch>
            <a:fillRect/>
          </a:stretch>
        </p:blipFill>
        <p:spPr>
          <a:xfrm>
            <a:off x="6035675" y="1500188"/>
            <a:ext cx="2919413" cy="2143125"/>
          </a:xfrm>
          <a:noFill/>
        </p:spPr>
      </p:pic>
      <p:pic>
        <p:nvPicPr>
          <p:cNvPr id="18436" name="Picture 3" descr="C:\Documents and Settings\Admin\Мои документы\204852331.jpg"/>
          <p:cNvPicPr>
            <a:picLocks noChangeAspect="1" noChangeArrowheads="1"/>
          </p:cNvPicPr>
          <p:nvPr/>
        </p:nvPicPr>
        <p:blipFill>
          <a:blip r:embed="rId4"/>
          <a:srcRect/>
          <a:stretch>
            <a:fillRect/>
          </a:stretch>
        </p:blipFill>
        <p:spPr bwMode="auto">
          <a:xfrm>
            <a:off x="4786313" y="3714750"/>
            <a:ext cx="2298700" cy="2786063"/>
          </a:xfrm>
          <a:prstGeom prst="rect">
            <a:avLst/>
          </a:prstGeom>
          <a:noFill/>
          <a:ln w="9525">
            <a:noFill/>
            <a:miter lim="800000"/>
            <a:headEnd/>
            <a:tailEnd/>
          </a:ln>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fade">
                                      <p:cBhvr>
                                        <p:cTn id="7" dur="2000"/>
                                        <p:tgtEl>
                                          <p:spTgt spid="18435"/>
                                        </p:tgtEl>
                                      </p:cBhvr>
                                    </p:animEffect>
                                    <p:anim calcmode="lin" valueType="num">
                                      <p:cBhvr>
                                        <p:cTn id="8" dur="2000" fill="hold"/>
                                        <p:tgtEl>
                                          <p:spTgt spid="18435"/>
                                        </p:tgtEl>
                                        <p:attrNameLst>
                                          <p:attrName>style.rotation</p:attrName>
                                        </p:attrNameLst>
                                      </p:cBhvr>
                                      <p:tavLst>
                                        <p:tav tm="0">
                                          <p:val>
                                            <p:fltVal val="720"/>
                                          </p:val>
                                        </p:tav>
                                        <p:tav tm="100000">
                                          <p:val>
                                            <p:fltVal val="0"/>
                                          </p:val>
                                        </p:tav>
                                      </p:tavLst>
                                    </p:anim>
                                    <p:anim calcmode="lin" valueType="num">
                                      <p:cBhvr>
                                        <p:cTn id="9" dur="2000" fill="hold"/>
                                        <p:tgtEl>
                                          <p:spTgt spid="18435"/>
                                        </p:tgtEl>
                                        <p:attrNameLst>
                                          <p:attrName>ppt_h</p:attrName>
                                        </p:attrNameLst>
                                      </p:cBhvr>
                                      <p:tavLst>
                                        <p:tav tm="0">
                                          <p:val>
                                            <p:fltVal val="0"/>
                                          </p:val>
                                        </p:tav>
                                        <p:tav tm="100000">
                                          <p:val>
                                            <p:strVal val="#ppt_h"/>
                                          </p:val>
                                        </p:tav>
                                      </p:tavLst>
                                    </p:anim>
                                    <p:anim calcmode="lin" valueType="num">
                                      <p:cBhvr>
                                        <p:cTn id="10" dur="2000" fill="hold"/>
                                        <p:tgtEl>
                                          <p:spTgt spid="18435"/>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35" presetClass="entr" presetSubtype="0" fill="hold" nodeType="afterEffect">
                                  <p:stCondLst>
                                    <p:cond delay="0"/>
                                  </p:stCondLst>
                                  <p:childTnLst>
                                    <p:set>
                                      <p:cBhvr>
                                        <p:cTn id="13" dur="1" fill="hold">
                                          <p:stCondLst>
                                            <p:cond delay="0"/>
                                          </p:stCondLst>
                                        </p:cTn>
                                        <p:tgtEl>
                                          <p:spTgt spid="18436"/>
                                        </p:tgtEl>
                                        <p:attrNameLst>
                                          <p:attrName>style.visibility</p:attrName>
                                        </p:attrNameLst>
                                      </p:cBhvr>
                                      <p:to>
                                        <p:strVal val="visible"/>
                                      </p:to>
                                    </p:set>
                                    <p:animEffect transition="in" filter="fade">
                                      <p:cBhvr>
                                        <p:cTn id="14" dur="2000"/>
                                        <p:tgtEl>
                                          <p:spTgt spid="18436"/>
                                        </p:tgtEl>
                                      </p:cBhvr>
                                    </p:animEffect>
                                    <p:anim calcmode="lin" valueType="num">
                                      <p:cBhvr>
                                        <p:cTn id="15" dur="2000" fill="hold"/>
                                        <p:tgtEl>
                                          <p:spTgt spid="18436"/>
                                        </p:tgtEl>
                                        <p:attrNameLst>
                                          <p:attrName>style.rotation</p:attrName>
                                        </p:attrNameLst>
                                      </p:cBhvr>
                                      <p:tavLst>
                                        <p:tav tm="0">
                                          <p:val>
                                            <p:fltVal val="720"/>
                                          </p:val>
                                        </p:tav>
                                        <p:tav tm="100000">
                                          <p:val>
                                            <p:fltVal val="0"/>
                                          </p:val>
                                        </p:tav>
                                      </p:tavLst>
                                    </p:anim>
                                    <p:anim calcmode="lin" valueType="num">
                                      <p:cBhvr>
                                        <p:cTn id="16" dur="2000" fill="hold"/>
                                        <p:tgtEl>
                                          <p:spTgt spid="18436"/>
                                        </p:tgtEl>
                                        <p:attrNameLst>
                                          <p:attrName>ppt_h</p:attrName>
                                        </p:attrNameLst>
                                      </p:cBhvr>
                                      <p:tavLst>
                                        <p:tav tm="0">
                                          <p:val>
                                            <p:fltVal val="0"/>
                                          </p:val>
                                        </p:tav>
                                        <p:tav tm="100000">
                                          <p:val>
                                            <p:strVal val="#ppt_h"/>
                                          </p:val>
                                        </p:tav>
                                      </p:tavLst>
                                    </p:anim>
                                    <p:anim calcmode="lin" valueType="num">
                                      <p:cBhvr>
                                        <p:cTn id="17" dur="2000" fill="hold"/>
                                        <p:tgtEl>
                                          <p:spTgt spid="18436"/>
                                        </p:tgtEl>
                                        <p:attrNameLst>
                                          <p:attrName>ppt_w</p:attrName>
                                        </p:attrNameLst>
                                      </p:cBhvr>
                                      <p:tavLst>
                                        <p:tav tm="0">
                                          <p:val>
                                            <p:fltVal val="0"/>
                                          </p:val>
                                        </p:tav>
                                        <p:tav tm="100000">
                                          <p:val>
                                            <p:strVal val="#ppt_w"/>
                                          </p:val>
                                        </p:tav>
                                      </p:tavLst>
                                    </p:anim>
                                  </p:childTnLst>
                                </p:cTn>
                              </p:par>
                            </p:childTnLst>
                          </p:cTn>
                        </p:par>
                        <p:par>
                          <p:cTn id="18" fill="hold">
                            <p:stCondLst>
                              <p:cond delay="4000"/>
                            </p:stCondLst>
                            <p:childTnLst>
                              <p:par>
                                <p:cTn id="19" presetID="30" presetClass="entr" presetSubtype="0" fill="hold" grpId="0" nodeType="afterEffect">
                                  <p:stCondLst>
                                    <p:cond delay="0"/>
                                  </p:stCondLst>
                                  <p:childTnLst>
                                    <p:set>
                                      <p:cBhvr>
                                        <p:cTn id="20" dur="1" fill="hold">
                                          <p:stCondLst>
                                            <p:cond delay="0"/>
                                          </p:stCondLst>
                                        </p:cTn>
                                        <p:tgtEl>
                                          <p:spTgt spid="18434">
                                            <p:txEl>
                                              <p:pRg st="0" end="0"/>
                                            </p:txEl>
                                          </p:spTgt>
                                        </p:tgtEl>
                                        <p:attrNameLst>
                                          <p:attrName>style.visibility</p:attrName>
                                        </p:attrNameLst>
                                      </p:cBhvr>
                                      <p:to>
                                        <p:strVal val="visible"/>
                                      </p:to>
                                    </p:set>
                                    <p:animEffect transition="in" filter="fade">
                                      <p:cBhvr>
                                        <p:cTn id="21" dur="800" decel="100000"/>
                                        <p:tgtEl>
                                          <p:spTgt spid="18434">
                                            <p:txEl>
                                              <p:pRg st="0" end="0"/>
                                            </p:txEl>
                                          </p:spTgt>
                                        </p:tgtEl>
                                      </p:cBhvr>
                                    </p:animEffect>
                                    <p:anim calcmode="lin" valueType="num">
                                      <p:cBhvr>
                                        <p:cTn id="22" dur="800" decel="100000" fill="hold"/>
                                        <p:tgtEl>
                                          <p:spTgt spid="18434">
                                            <p:txEl>
                                              <p:pRg st="0" end="0"/>
                                            </p:txEl>
                                          </p:spTgt>
                                        </p:tgtEl>
                                        <p:attrNameLst>
                                          <p:attrName>style.rotation</p:attrName>
                                        </p:attrNameLst>
                                      </p:cBhvr>
                                      <p:tavLst>
                                        <p:tav tm="0">
                                          <p:val>
                                            <p:fltVal val="-90"/>
                                          </p:val>
                                        </p:tav>
                                        <p:tav tm="100000">
                                          <p:val>
                                            <p:fltVal val="0"/>
                                          </p:val>
                                        </p:tav>
                                      </p:tavLst>
                                    </p:anim>
                                    <p:anim calcmode="lin" valueType="num">
                                      <p:cBhvr>
                                        <p:cTn id="23" dur="800" decel="100000" fill="hold"/>
                                        <p:tgtEl>
                                          <p:spTgt spid="18434">
                                            <p:txEl>
                                              <p:pRg st="0" end="0"/>
                                            </p:txEl>
                                          </p:spTgt>
                                        </p:tgtEl>
                                        <p:attrNameLst>
                                          <p:attrName>ppt_x</p:attrName>
                                        </p:attrNameLst>
                                      </p:cBhvr>
                                      <p:tavLst>
                                        <p:tav tm="0">
                                          <p:val>
                                            <p:strVal val="#ppt_x+0.4"/>
                                          </p:val>
                                        </p:tav>
                                        <p:tav tm="100000">
                                          <p:val>
                                            <p:strVal val="#ppt_x-0.05"/>
                                          </p:val>
                                        </p:tav>
                                      </p:tavLst>
                                    </p:anim>
                                    <p:anim calcmode="lin" valueType="num">
                                      <p:cBhvr>
                                        <p:cTn id="24" dur="800" decel="100000" fill="hold"/>
                                        <p:tgtEl>
                                          <p:spTgt spid="18434">
                                            <p:txEl>
                                              <p:pRg st="0" end="0"/>
                                            </p:txEl>
                                          </p:spTgt>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18434">
                                            <p:txEl>
                                              <p:pRg st="0" end="0"/>
                                            </p:txEl>
                                          </p:spTgt>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18434">
                                            <p:txEl>
                                              <p:pRg st="0" end="0"/>
                                            </p:txEl>
                                          </p:spTgt>
                                        </p:tgtEl>
                                        <p:attrNameLst>
                                          <p:attrName>ppt_y</p:attrName>
                                        </p:attrNameLst>
                                      </p:cBhvr>
                                      <p:tavLst>
                                        <p:tav tm="0">
                                          <p:val>
                                            <p:strVal val="#ppt_y+0.1"/>
                                          </p:val>
                                        </p:tav>
                                        <p:tav tm="100000">
                                          <p:val>
                                            <p:strVal val="#ppt_y"/>
                                          </p:val>
                                        </p:tav>
                                      </p:tavLst>
                                    </p:anim>
                                  </p:childTnLst>
                                </p:cTn>
                              </p:par>
                            </p:childTnLst>
                          </p:cTn>
                        </p:par>
                        <p:par>
                          <p:cTn id="27" fill="hold">
                            <p:stCondLst>
                              <p:cond delay="5000"/>
                            </p:stCondLst>
                            <p:childTnLst>
                              <p:par>
                                <p:cTn id="28" presetID="30" presetClass="entr" presetSubtype="0" fill="hold" grpId="0" nodeType="afterEffect">
                                  <p:stCondLst>
                                    <p:cond delay="0"/>
                                  </p:stCondLst>
                                  <p:childTnLst>
                                    <p:set>
                                      <p:cBhvr>
                                        <p:cTn id="29" dur="1" fill="hold">
                                          <p:stCondLst>
                                            <p:cond delay="0"/>
                                          </p:stCondLst>
                                        </p:cTn>
                                        <p:tgtEl>
                                          <p:spTgt spid="18434">
                                            <p:txEl>
                                              <p:pRg st="1" end="1"/>
                                            </p:txEl>
                                          </p:spTgt>
                                        </p:tgtEl>
                                        <p:attrNameLst>
                                          <p:attrName>style.visibility</p:attrName>
                                        </p:attrNameLst>
                                      </p:cBhvr>
                                      <p:to>
                                        <p:strVal val="visible"/>
                                      </p:to>
                                    </p:set>
                                    <p:animEffect transition="in" filter="fade">
                                      <p:cBhvr>
                                        <p:cTn id="30" dur="800" decel="100000"/>
                                        <p:tgtEl>
                                          <p:spTgt spid="18434">
                                            <p:txEl>
                                              <p:pRg st="1" end="1"/>
                                            </p:txEl>
                                          </p:spTgt>
                                        </p:tgtEl>
                                      </p:cBhvr>
                                    </p:animEffect>
                                    <p:anim calcmode="lin" valueType="num">
                                      <p:cBhvr>
                                        <p:cTn id="31" dur="800" decel="100000" fill="hold"/>
                                        <p:tgtEl>
                                          <p:spTgt spid="18434">
                                            <p:txEl>
                                              <p:pRg st="1" end="1"/>
                                            </p:txEl>
                                          </p:spTgt>
                                        </p:tgtEl>
                                        <p:attrNameLst>
                                          <p:attrName>style.rotation</p:attrName>
                                        </p:attrNameLst>
                                      </p:cBhvr>
                                      <p:tavLst>
                                        <p:tav tm="0">
                                          <p:val>
                                            <p:fltVal val="-90"/>
                                          </p:val>
                                        </p:tav>
                                        <p:tav tm="100000">
                                          <p:val>
                                            <p:fltVal val="0"/>
                                          </p:val>
                                        </p:tav>
                                      </p:tavLst>
                                    </p:anim>
                                    <p:anim calcmode="lin" valueType="num">
                                      <p:cBhvr>
                                        <p:cTn id="32" dur="800" decel="100000" fill="hold"/>
                                        <p:tgtEl>
                                          <p:spTgt spid="18434">
                                            <p:txEl>
                                              <p:pRg st="1" end="1"/>
                                            </p:txEl>
                                          </p:spTgt>
                                        </p:tgtEl>
                                        <p:attrNameLst>
                                          <p:attrName>ppt_x</p:attrName>
                                        </p:attrNameLst>
                                      </p:cBhvr>
                                      <p:tavLst>
                                        <p:tav tm="0">
                                          <p:val>
                                            <p:strVal val="#ppt_x+0.4"/>
                                          </p:val>
                                        </p:tav>
                                        <p:tav tm="100000">
                                          <p:val>
                                            <p:strVal val="#ppt_x-0.05"/>
                                          </p:val>
                                        </p:tav>
                                      </p:tavLst>
                                    </p:anim>
                                    <p:anim calcmode="lin" valueType="num">
                                      <p:cBhvr>
                                        <p:cTn id="33" dur="800" decel="100000" fill="hold"/>
                                        <p:tgtEl>
                                          <p:spTgt spid="18434">
                                            <p:txEl>
                                              <p:pRg st="1" end="1"/>
                                            </p:txEl>
                                          </p:spTgt>
                                        </p:tgtEl>
                                        <p:attrNameLst>
                                          <p:attrName>ppt_y</p:attrName>
                                        </p:attrNameLst>
                                      </p:cBhvr>
                                      <p:tavLst>
                                        <p:tav tm="0">
                                          <p:val>
                                            <p:strVal val="#ppt_y-0.4"/>
                                          </p:val>
                                        </p:tav>
                                        <p:tav tm="100000">
                                          <p:val>
                                            <p:strVal val="#ppt_y+0.1"/>
                                          </p:val>
                                        </p:tav>
                                      </p:tavLst>
                                    </p:anim>
                                    <p:anim calcmode="lin" valueType="num">
                                      <p:cBhvr>
                                        <p:cTn id="34" dur="200" accel="100000" fill="hold">
                                          <p:stCondLst>
                                            <p:cond delay="800"/>
                                          </p:stCondLst>
                                        </p:cTn>
                                        <p:tgtEl>
                                          <p:spTgt spid="18434">
                                            <p:txEl>
                                              <p:pRg st="1" end="1"/>
                                            </p:txEl>
                                          </p:spTgt>
                                        </p:tgtEl>
                                        <p:attrNameLst>
                                          <p:attrName>ppt_x</p:attrName>
                                        </p:attrNameLst>
                                      </p:cBhvr>
                                      <p:tavLst>
                                        <p:tav tm="0">
                                          <p:val>
                                            <p:strVal val="#ppt_x-0.05"/>
                                          </p:val>
                                        </p:tav>
                                        <p:tav tm="100000">
                                          <p:val>
                                            <p:strVal val="#ppt_x"/>
                                          </p:val>
                                        </p:tav>
                                      </p:tavLst>
                                    </p:anim>
                                    <p:anim calcmode="lin" valueType="num">
                                      <p:cBhvr>
                                        <p:cTn id="35" dur="200" accel="100000" fill="hold">
                                          <p:stCondLst>
                                            <p:cond delay="800"/>
                                          </p:stCondLst>
                                        </p:cTn>
                                        <p:tgtEl>
                                          <p:spTgt spid="18434">
                                            <p:txEl>
                                              <p:pRg st="1" end="1"/>
                                            </p:txEl>
                                          </p:spTgt>
                                        </p:tgtEl>
                                        <p:attrNameLst>
                                          <p:attrName>ppt_y</p:attrName>
                                        </p:attrNameLst>
                                      </p:cBhvr>
                                      <p:tavLst>
                                        <p:tav tm="0">
                                          <p:val>
                                            <p:strVal val="#ppt_y+0.1"/>
                                          </p:val>
                                        </p:tav>
                                        <p:tav tm="100000">
                                          <p:val>
                                            <p:strVal val="#ppt_y"/>
                                          </p:val>
                                        </p:tav>
                                      </p:tavLst>
                                    </p:anim>
                                  </p:childTnLst>
                                </p:cTn>
                              </p:par>
                            </p:childTnLst>
                          </p:cTn>
                        </p:par>
                        <p:par>
                          <p:cTn id="36" fill="hold">
                            <p:stCondLst>
                              <p:cond delay="6000"/>
                            </p:stCondLst>
                            <p:childTnLst>
                              <p:par>
                                <p:cTn id="37" presetID="30" presetClass="entr" presetSubtype="0" fill="hold" grpId="0" nodeType="afterEffect">
                                  <p:stCondLst>
                                    <p:cond delay="0"/>
                                  </p:stCondLst>
                                  <p:childTnLst>
                                    <p:set>
                                      <p:cBhvr>
                                        <p:cTn id="38" dur="1" fill="hold">
                                          <p:stCondLst>
                                            <p:cond delay="0"/>
                                          </p:stCondLst>
                                        </p:cTn>
                                        <p:tgtEl>
                                          <p:spTgt spid="18434">
                                            <p:txEl>
                                              <p:pRg st="2" end="2"/>
                                            </p:txEl>
                                          </p:spTgt>
                                        </p:tgtEl>
                                        <p:attrNameLst>
                                          <p:attrName>style.visibility</p:attrName>
                                        </p:attrNameLst>
                                      </p:cBhvr>
                                      <p:to>
                                        <p:strVal val="visible"/>
                                      </p:to>
                                    </p:set>
                                    <p:animEffect transition="in" filter="fade">
                                      <p:cBhvr>
                                        <p:cTn id="39" dur="800" decel="100000"/>
                                        <p:tgtEl>
                                          <p:spTgt spid="18434">
                                            <p:txEl>
                                              <p:pRg st="2" end="2"/>
                                            </p:txEl>
                                          </p:spTgt>
                                        </p:tgtEl>
                                      </p:cBhvr>
                                    </p:animEffect>
                                    <p:anim calcmode="lin" valueType="num">
                                      <p:cBhvr>
                                        <p:cTn id="40" dur="800" decel="100000" fill="hold"/>
                                        <p:tgtEl>
                                          <p:spTgt spid="18434">
                                            <p:txEl>
                                              <p:pRg st="2" end="2"/>
                                            </p:txEl>
                                          </p:spTgt>
                                        </p:tgtEl>
                                        <p:attrNameLst>
                                          <p:attrName>style.rotation</p:attrName>
                                        </p:attrNameLst>
                                      </p:cBhvr>
                                      <p:tavLst>
                                        <p:tav tm="0">
                                          <p:val>
                                            <p:fltVal val="-90"/>
                                          </p:val>
                                        </p:tav>
                                        <p:tav tm="100000">
                                          <p:val>
                                            <p:fltVal val="0"/>
                                          </p:val>
                                        </p:tav>
                                      </p:tavLst>
                                    </p:anim>
                                    <p:anim calcmode="lin" valueType="num">
                                      <p:cBhvr>
                                        <p:cTn id="41" dur="800" decel="100000" fill="hold"/>
                                        <p:tgtEl>
                                          <p:spTgt spid="18434">
                                            <p:txEl>
                                              <p:pRg st="2" end="2"/>
                                            </p:txEl>
                                          </p:spTgt>
                                        </p:tgtEl>
                                        <p:attrNameLst>
                                          <p:attrName>ppt_x</p:attrName>
                                        </p:attrNameLst>
                                      </p:cBhvr>
                                      <p:tavLst>
                                        <p:tav tm="0">
                                          <p:val>
                                            <p:strVal val="#ppt_x+0.4"/>
                                          </p:val>
                                        </p:tav>
                                        <p:tav tm="100000">
                                          <p:val>
                                            <p:strVal val="#ppt_x-0.05"/>
                                          </p:val>
                                        </p:tav>
                                      </p:tavLst>
                                    </p:anim>
                                    <p:anim calcmode="lin" valueType="num">
                                      <p:cBhvr>
                                        <p:cTn id="42" dur="800" decel="100000" fill="hold"/>
                                        <p:tgtEl>
                                          <p:spTgt spid="18434">
                                            <p:txEl>
                                              <p:pRg st="2" end="2"/>
                                            </p:txEl>
                                          </p:spTgt>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18434">
                                            <p:txEl>
                                              <p:pRg st="2" end="2"/>
                                            </p:txEl>
                                          </p:spTgt>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18434">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dirty="0" smtClean="0"/>
              <a:t>          О культуре питания</a:t>
            </a:r>
            <a:endParaRPr lang="ru-RU" dirty="0"/>
          </a:p>
        </p:txBody>
      </p:sp>
      <p:sp>
        <p:nvSpPr>
          <p:cNvPr id="19459" name="Содержимое 2"/>
          <p:cNvSpPr>
            <a:spLocks noGrp="1"/>
          </p:cNvSpPr>
          <p:nvPr>
            <p:ph idx="1"/>
          </p:nvPr>
        </p:nvSpPr>
        <p:spPr>
          <a:xfrm>
            <a:off x="500063" y="1857375"/>
            <a:ext cx="8229600" cy="4625975"/>
          </a:xfrm>
        </p:spPr>
        <p:txBody>
          <a:bodyPr/>
          <a:lstStyle/>
          <a:p>
            <a:r>
              <a:rPr lang="ru-RU" sz="1800" b="1" i="1" smtClean="0"/>
              <a:t>Культура питания складывается из нескольких правил:</a:t>
            </a:r>
          </a:p>
          <a:p>
            <a:pPr>
              <a:buFont typeface="Wingdings" pitchFamily="2" charset="2"/>
              <a:buChar char="v"/>
            </a:pPr>
            <a:r>
              <a:rPr lang="ru-RU" sz="1800" b="1" smtClean="0"/>
              <a:t>Правило 1 – </a:t>
            </a:r>
            <a:r>
              <a:rPr lang="ru-RU" sz="1800" i="1" smtClean="0"/>
              <a:t>распределение пищи по приемам в течение дня, а также регулярность приема пищи.</a:t>
            </a:r>
          </a:p>
          <a:p>
            <a:pPr>
              <a:buFont typeface="Wingdings" pitchFamily="2" charset="2"/>
              <a:buChar char="v"/>
            </a:pPr>
            <a:r>
              <a:rPr lang="ru-RU" sz="1800" smtClean="0"/>
              <a:t>Садиться за обеденный стол надо в строго определенные часы, в спокойном состоянии и отдохнувшим.</a:t>
            </a:r>
          </a:p>
          <a:p>
            <a:pPr>
              <a:buFont typeface="Wingdings" pitchFamily="2" charset="2"/>
              <a:buChar char="v"/>
            </a:pPr>
            <a:r>
              <a:rPr lang="ru-RU" sz="1800" smtClean="0"/>
              <a:t>Нельзя переедать и до отказа набивать желудок пищей. Из – за стола следует вставать с легким ощущением голода. Чувство сытости обычно наступает через 20 минут после еды.</a:t>
            </a:r>
          </a:p>
          <a:p>
            <a:pPr>
              <a:buFont typeface="Wingdings" pitchFamily="2" charset="2"/>
              <a:buChar char="v"/>
            </a:pPr>
            <a:r>
              <a:rPr lang="ru-RU" sz="1800" smtClean="0"/>
              <a:t>Не следует запивать еду водой, так как это приводит к разжижению желудочного сока и снижению активности пищеварения.</a:t>
            </a:r>
          </a:p>
          <a:p>
            <a:pPr algn="just">
              <a:buFont typeface="Wingdings" pitchFamily="2" charset="2"/>
              <a:buChar char="v"/>
            </a:pPr>
            <a:r>
              <a:rPr lang="ru-RU" sz="1800" smtClean="0"/>
              <a:t>Нельзя употреблять слишком горячую или слишком холодную пищу. Это вредно для печени.</a:t>
            </a:r>
          </a:p>
          <a:p>
            <a:pPr algn="just">
              <a:buFont typeface="Wingdings" pitchFamily="2" charset="2"/>
              <a:buChar char="§"/>
            </a:pPr>
            <a:r>
              <a:rPr lang="ru-RU" sz="1800" b="1" smtClean="0"/>
              <a:t>Правило 2 – </a:t>
            </a:r>
            <a:r>
              <a:rPr lang="ru-RU" sz="1800" i="1" smtClean="0">
                <a:latin typeface="Arial" charset="0"/>
              </a:rPr>
              <a:t>п</a:t>
            </a:r>
            <a:r>
              <a:rPr lang="ru-RU" sz="1800" i="1" smtClean="0"/>
              <a:t>оведение за столом.</a:t>
            </a:r>
          </a:p>
          <a:p>
            <a:pPr algn="just">
              <a:buFont typeface="Wingdings" pitchFamily="2" charset="2"/>
              <a:buChar char="v"/>
            </a:pPr>
            <a:r>
              <a:rPr lang="ru-RU" sz="1800" smtClean="0"/>
              <a:t>Во время еды, согласно правилам хорошего тона локти на стол не кладут, на столе можно держать лишь кисти рук.</a:t>
            </a:r>
          </a:p>
          <a:p>
            <a:pPr algn="just">
              <a:buFont typeface="Wingdings" pitchFamily="2" charset="2"/>
              <a:buChar char="§"/>
            </a:pPr>
            <a:r>
              <a:rPr lang="ru-RU" sz="1800" b="1" smtClean="0"/>
              <a:t>Правило 3 – </a:t>
            </a:r>
            <a:r>
              <a:rPr lang="ru-RU" sz="1800" i="1" smtClean="0">
                <a:latin typeface="Arial" charset="0"/>
              </a:rPr>
              <a:t>с</a:t>
            </a:r>
            <a:r>
              <a:rPr lang="ru-RU" sz="1800" i="1" smtClean="0"/>
              <a:t>облюдение эстетических норм.</a:t>
            </a:r>
            <a:endParaRPr lang="ru-RU" sz="1800" b="1" smtClean="0"/>
          </a:p>
          <a:p>
            <a:pPr algn="just">
              <a:buFont typeface="Wingdings" pitchFamily="2" charset="2"/>
              <a:buChar char="v"/>
            </a:pPr>
            <a:endParaRPr lang="ru-RU" sz="1800" smtClean="0"/>
          </a:p>
          <a:p>
            <a:pPr algn="just">
              <a:buFont typeface="Wingdings 2" pitchFamily="18" charset="2"/>
              <a:buNone/>
            </a:pPr>
            <a:endParaRPr lang="ru-RU" sz="180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27" presetClass="entr" presetSubtype="0" fill="hold" grpId="0" nodeType="afterEffect">
                                  <p:stCondLst>
                                    <p:cond delay="0"/>
                                  </p:stCondLst>
                                  <p:iterate type="lt">
                                    <p:tmPct val="50000"/>
                                  </p:iterate>
                                  <p:childTnLst>
                                    <p:set>
                                      <p:cBhvr>
                                        <p:cTn id="15" dur="1" fill="hold">
                                          <p:stCondLst>
                                            <p:cond delay="0"/>
                                          </p:stCondLst>
                                        </p:cTn>
                                        <p:tgtEl>
                                          <p:spTgt spid="19459">
                                            <p:txEl>
                                              <p:pRg st="0" end="0"/>
                                            </p:txEl>
                                          </p:spTgt>
                                        </p:tgtEl>
                                        <p:attrNameLst>
                                          <p:attrName>style.visibility</p:attrName>
                                        </p:attrNameLst>
                                      </p:cBhvr>
                                      <p:to>
                                        <p:strVal val="visible"/>
                                      </p:to>
                                    </p:set>
                                    <p:anim calcmode="discrete" valueType="clr">
                                      <p:cBhvr override="childStyle">
                                        <p:cTn id="16" dur="80"/>
                                        <p:tgtEl>
                                          <p:spTgt spid="1945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19459">
                                            <p:txEl>
                                              <p:pRg st="0" end="0"/>
                                            </p:txEl>
                                          </p:spTgt>
                                        </p:tgtEl>
                                        <p:attrNameLst>
                                          <p:attrName>fillcolor</p:attrName>
                                        </p:attrNameLst>
                                      </p:cBhvr>
                                      <p:tavLst>
                                        <p:tav tm="0">
                                          <p:val>
                                            <p:clrVal>
                                              <a:schemeClr val="accent2"/>
                                            </p:clrVal>
                                          </p:val>
                                        </p:tav>
                                        <p:tav tm="50000">
                                          <p:val>
                                            <p:clrVal>
                                              <a:schemeClr val="hlink"/>
                                            </p:clrVal>
                                          </p:val>
                                        </p:tav>
                                      </p:tavLst>
                                    </p:anim>
                                    <p:set>
                                      <p:cBhvr>
                                        <p:cTn id="18" dur="80"/>
                                        <p:tgtEl>
                                          <p:spTgt spid="19459">
                                            <p:txEl>
                                              <p:pRg st="0" end="0"/>
                                            </p:txEl>
                                          </p:spTgt>
                                        </p:tgtEl>
                                        <p:attrNameLst>
                                          <p:attrName>fill.type</p:attrName>
                                        </p:attrNameLst>
                                      </p:cBhvr>
                                      <p:to>
                                        <p:strVal val="solid"/>
                                      </p:to>
                                    </p:set>
                                  </p:childTnLst>
                                </p:cTn>
                              </p:par>
                            </p:childTnLst>
                          </p:cTn>
                        </p:par>
                        <p:par>
                          <p:cTn id="19" fill="hold">
                            <p:stCondLst>
                              <p:cond delay="2880"/>
                            </p:stCondLst>
                            <p:childTnLst>
                              <p:par>
                                <p:cTn id="20" presetID="27" presetClass="entr" presetSubtype="0" fill="hold" grpId="0" nodeType="afterEffect">
                                  <p:stCondLst>
                                    <p:cond delay="0"/>
                                  </p:stCondLst>
                                  <p:iterate type="lt">
                                    <p:tmPct val="50000"/>
                                  </p:iterate>
                                  <p:childTnLst>
                                    <p:set>
                                      <p:cBhvr>
                                        <p:cTn id="21" dur="1" fill="hold">
                                          <p:stCondLst>
                                            <p:cond delay="0"/>
                                          </p:stCondLst>
                                        </p:cTn>
                                        <p:tgtEl>
                                          <p:spTgt spid="19459">
                                            <p:txEl>
                                              <p:pRg st="1" end="1"/>
                                            </p:txEl>
                                          </p:spTgt>
                                        </p:tgtEl>
                                        <p:attrNameLst>
                                          <p:attrName>style.visibility</p:attrName>
                                        </p:attrNameLst>
                                      </p:cBhvr>
                                      <p:to>
                                        <p:strVal val="visible"/>
                                      </p:to>
                                    </p:set>
                                    <p:anim calcmode="discrete" valueType="clr">
                                      <p:cBhvr override="childStyle">
                                        <p:cTn id="22" dur="80"/>
                                        <p:tgtEl>
                                          <p:spTgt spid="1945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9459">
                                            <p:txEl>
                                              <p:pRg st="1" end="1"/>
                                            </p:txEl>
                                          </p:spTgt>
                                        </p:tgtEl>
                                        <p:attrNameLst>
                                          <p:attrName>fillcolor</p:attrName>
                                        </p:attrNameLst>
                                      </p:cBhvr>
                                      <p:tavLst>
                                        <p:tav tm="0">
                                          <p:val>
                                            <p:clrVal>
                                              <a:schemeClr val="accent2"/>
                                            </p:clrVal>
                                          </p:val>
                                        </p:tav>
                                        <p:tav tm="50000">
                                          <p:val>
                                            <p:clrVal>
                                              <a:schemeClr val="hlink"/>
                                            </p:clrVal>
                                          </p:val>
                                        </p:tav>
                                      </p:tavLst>
                                    </p:anim>
                                    <p:set>
                                      <p:cBhvr>
                                        <p:cTn id="24" dur="80"/>
                                        <p:tgtEl>
                                          <p:spTgt spid="19459">
                                            <p:txEl>
                                              <p:pRg st="1" end="1"/>
                                            </p:txEl>
                                          </p:spTgt>
                                        </p:tgtEl>
                                        <p:attrNameLst>
                                          <p:attrName>fill.type</p:attrName>
                                        </p:attrNameLst>
                                      </p:cBhvr>
                                      <p:to>
                                        <p:strVal val="solid"/>
                                      </p:to>
                                    </p:set>
                                  </p:childTnLst>
                                </p:cTn>
                              </p:par>
                            </p:childTnLst>
                          </p:cTn>
                        </p:par>
                        <p:par>
                          <p:cTn id="25" fill="hold">
                            <p:stCondLst>
                              <p:cond delay="596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19459">
                                            <p:txEl>
                                              <p:pRg st="2" end="2"/>
                                            </p:txEl>
                                          </p:spTgt>
                                        </p:tgtEl>
                                        <p:attrNameLst>
                                          <p:attrName>style.visibility</p:attrName>
                                        </p:attrNameLst>
                                      </p:cBhvr>
                                      <p:to>
                                        <p:strVal val="visible"/>
                                      </p:to>
                                    </p:set>
                                    <p:anim calcmode="discrete" valueType="clr">
                                      <p:cBhvr override="childStyle">
                                        <p:cTn id="28" dur="80"/>
                                        <p:tgtEl>
                                          <p:spTgt spid="1945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9459">
                                            <p:txEl>
                                              <p:pRg st="2" end="2"/>
                                            </p:txEl>
                                          </p:spTgt>
                                        </p:tgtEl>
                                        <p:attrNameLst>
                                          <p:attrName>fillcolor</p:attrName>
                                        </p:attrNameLst>
                                      </p:cBhvr>
                                      <p:tavLst>
                                        <p:tav tm="0">
                                          <p:val>
                                            <p:clrVal>
                                              <a:schemeClr val="accent2"/>
                                            </p:clrVal>
                                          </p:val>
                                        </p:tav>
                                        <p:tav tm="50000">
                                          <p:val>
                                            <p:clrVal>
                                              <a:schemeClr val="hlink"/>
                                            </p:clrVal>
                                          </p:val>
                                        </p:tav>
                                      </p:tavLst>
                                    </p:anim>
                                    <p:set>
                                      <p:cBhvr>
                                        <p:cTn id="30" dur="80"/>
                                        <p:tgtEl>
                                          <p:spTgt spid="19459">
                                            <p:txEl>
                                              <p:pRg st="2" end="2"/>
                                            </p:txEl>
                                          </p:spTgt>
                                        </p:tgtEl>
                                        <p:attrNameLst>
                                          <p:attrName>fill.type</p:attrName>
                                        </p:attrNameLst>
                                      </p:cBhvr>
                                      <p:to>
                                        <p:strVal val="solid"/>
                                      </p:to>
                                    </p:set>
                                  </p:childTnLst>
                                </p:cTn>
                              </p:par>
                            </p:childTnLst>
                          </p:cTn>
                        </p:par>
                        <p:par>
                          <p:cTn id="31" fill="hold">
                            <p:stCondLst>
                              <p:cond delay="9320"/>
                            </p:stCondLst>
                            <p:childTnLst>
                              <p:par>
                                <p:cTn id="32" presetID="27" presetClass="entr" presetSubtype="0" fill="hold" grpId="0" nodeType="afterEffect">
                                  <p:stCondLst>
                                    <p:cond delay="0"/>
                                  </p:stCondLst>
                                  <p:iterate type="lt">
                                    <p:tmPct val="50000"/>
                                  </p:iterate>
                                  <p:childTnLst>
                                    <p:set>
                                      <p:cBhvr>
                                        <p:cTn id="33" dur="1" fill="hold">
                                          <p:stCondLst>
                                            <p:cond delay="0"/>
                                          </p:stCondLst>
                                        </p:cTn>
                                        <p:tgtEl>
                                          <p:spTgt spid="19459">
                                            <p:txEl>
                                              <p:pRg st="3" end="3"/>
                                            </p:txEl>
                                          </p:spTgt>
                                        </p:tgtEl>
                                        <p:attrNameLst>
                                          <p:attrName>style.visibility</p:attrName>
                                        </p:attrNameLst>
                                      </p:cBhvr>
                                      <p:to>
                                        <p:strVal val="visible"/>
                                      </p:to>
                                    </p:set>
                                    <p:anim calcmode="discrete" valueType="clr">
                                      <p:cBhvr override="childStyle">
                                        <p:cTn id="34" dur="80"/>
                                        <p:tgtEl>
                                          <p:spTgt spid="1945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9459">
                                            <p:txEl>
                                              <p:pRg st="3" end="3"/>
                                            </p:txEl>
                                          </p:spTgt>
                                        </p:tgtEl>
                                        <p:attrNameLst>
                                          <p:attrName>fillcolor</p:attrName>
                                        </p:attrNameLst>
                                      </p:cBhvr>
                                      <p:tavLst>
                                        <p:tav tm="0">
                                          <p:val>
                                            <p:clrVal>
                                              <a:schemeClr val="accent2"/>
                                            </p:clrVal>
                                          </p:val>
                                        </p:tav>
                                        <p:tav tm="50000">
                                          <p:val>
                                            <p:clrVal>
                                              <a:schemeClr val="hlink"/>
                                            </p:clrVal>
                                          </p:val>
                                        </p:tav>
                                      </p:tavLst>
                                    </p:anim>
                                    <p:set>
                                      <p:cBhvr>
                                        <p:cTn id="36" dur="80"/>
                                        <p:tgtEl>
                                          <p:spTgt spid="19459">
                                            <p:txEl>
                                              <p:pRg st="3" end="3"/>
                                            </p:txEl>
                                          </p:spTgt>
                                        </p:tgtEl>
                                        <p:attrNameLst>
                                          <p:attrName>fill.type</p:attrName>
                                        </p:attrNameLst>
                                      </p:cBhvr>
                                      <p:to>
                                        <p:strVal val="solid"/>
                                      </p:to>
                                    </p:set>
                                  </p:childTnLst>
                                </p:cTn>
                              </p:par>
                            </p:childTnLst>
                          </p:cTn>
                        </p:par>
                        <p:par>
                          <p:cTn id="37" fill="hold">
                            <p:stCondLst>
                              <p:cond delay="15080"/>
                            </p:stCondLst>
                            <p:childTnLst>
                              <p:par>
                                <p:cTn id="38" presetID="27" presetClass="entr" presetSubtype="0" fill="hold" grpId="0" nodeType="afterEffect">
                                  <p:stCondLst>
                                    <p:cond delay="0"/>
                                  </p:stCondLst>
                                  <p:iterate type="lt">
                                    <p:tmPct val="50000"/>
                                  </p:iterate>
                                  <p:childTnLst>
                                    <p:set>
                                      <p:cBhvr>
                                        <p:cTn id="39" dur="1" fill="hold">
                                          <p:stCondLst>
                                            <p:cond delay="0"/>
                                          </p:stCondLst>
                                        </p:cTn>
                                        <p:tgtEl>
                                          <p:spTgt spid="19459">
                                            <p:txEl>
                                              <p:pRg st="4" end="4"/>
                                            </p:txEl>
                                          </p:spTgt>
                                        </p:tgtEl>
                                        <p:attrNameLst>
                                          <p:attrName>style.visibility</p:attrName>
                                        </p:attrNameLst>
                                      </p:cBhvr>
                                      <p:to>
                                        <p:strVal val="visible"/>
                                      </p:to>
                                    </p:set>
                                    <p:anim calcmode="discrete" valueType="clr">
                                      <p:cBhvr override="childStyle">
                                        <p:cTn id="40" dur="80"/>
                                        <p:tgtEl>
                                          <p:spTgt spid="1945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9459">
                                            <p:txEl>
                                              <p:pRg st="4" end="4"/>
                                            </p:txEl>
                                          </p:spTgt>
                                        </p:tgtEl>
                                        <p:attrNameLst>
                                          <p:attrName>fillcolor</p:attrName>
                                        </p:attrNameLst>
                                      </p:cBhvr>
                                      <p:tavLst>
                                        <p:tav tm="0">
                                          <p:val>
                                            <p:clrVal>
                                              <a:schemeClr val="accent2"/>
                                            </p:clrVal>
                                          </p:val>
                                        </p:tav>
                                        <p:tav tm="50000">
                                          <p:val>
                                            <p:clrVal>
                                              <a:schemeClr val="hlink"/>
                                            </p:clrVal>
                                          </p:val>
                                        </p:tav>
                                      </p:tavLst>
                                    </p:anim>
                                    <p:set>
                                      <p:cBhvr>
                                        <p:cTn id="42" dur="80"/>
                                        <p:tgtEl>
                                          <p:spTgt spid="19459">
                                            <p:txEl>
                                              <p:pRg st="4" end="4"/>
                                            </p:txEl>
                                          </p:spTgt>
                                        </p:tgtEl>
                                        <p:attrNameLst>
                                          <p:attrName>fill.type</p:attrName>
                                        </p:attrNameLst>
                                      </p:cBhvr>
                                      <p:to>
                                        <p:strVal val="solid"/>
                                      </p:to>
                                    </p:set>
                                  </p:childTnLst>
                                </p:cTn>
                              </p:par>
                            </p:childTnLst>
                          </p:cTn>
                        </p:par>
                        <p:par>
                          <p:cTn id="43" fill="hold">
                            <p:stCondLst>
                              <p:cond delay="19120"/>
                            </p:stCondLst>
                            <p:childTnLst>
                              <p:par>
                                <p:cTn id="44" presetID="27" presetClass="entr" presetSubtype="0" fill="hold" grpId="0" nodeType="afterEffect">
                                  <p:stCondLst>
                                    <p:cond delay="0"/>
                                  </p:stCondLst>
                                  <p:iterate type="lt">
                                    <p:tmPct val="50000"/>
                                  </p:iterate>
                                  <p:childTnLst>
                                    <p:set>
                                      <p:cBhvr>
                                        <p:cTn id="45" dur="1" fill="hold">
                                          <p:stCondLst>
                                            <p:cond delay="0"/>
                                          </p:stCondLst>
                                        </p:cTn>
                                        <p:tgtEl>
                                          <p:spTgt spid="19459">
                                            <p:txEl>
                                              <p:pRg st="5" end="5"/>
                                            </p:txEl>
                                          </p:spTgt>
                                        </p:tgtEl>
                                        <p:attrNameLst>
                                          <p:attrName>style.visibility</p:attrName>
                                        </p:attrNameLst>
                                      </p:cBhvr>
                                      <p:to>
                                        <p:strVal val="visible"/>
                                      </p:to>
                                    </p:set>
                                    <p:anim calcmode="discrete" valueType="clr">
                                      <p:cBhvr override="childStyle">
                                        <p:cTn id="46" dur="80"/>
                                        <p:tgtEl>
                                          <p:spTgt spid="19459">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19459">
                                            <p:txEl>
                                              <p:pRg st="5" end="5"/>
                                            </p:txEl>
                                          </p:spTgt>
                                        </p:tgtEl>
                                        <p:attrNameLst>
                                          <p:attrName>fillcolor</p:attrName>
                                        </p:attrNameLst>
                                      </p:cBhvr>
                                      <p:tavLst>
                                        <p:tav tm="0">
                                          <p:val>
                                            <p:clrVal>
                                              <a:schemeClr val="accent2"/>
                                            </p:clrVal>
                                          </p:val>
                                        </p:tav>
                                        <p:tav tm="50000">
                                          <p:val>
                                            <p:clrVal>
                                              <a:schemeClr val="hlink"/>
                                            </p:clrVal>
                                          </p:val>
                                        </p:tav>
                                      </p:tavLst>
                                    </p:anim>
                                    <p:set>
                                      <p:cBhvr>
                                        <p:cTn id="48" dur="80"/>
                                        <p:tgtEl>
                                          <p:spTgt spid="19459">
                                            <p:txEl>
                                              <p:pRg st="5" end="5"/>
                                            </p:txEl>
                                          </p:spTgt>
                                        </p:tgtEl>
                                        <p:attrNameLst>
                                          <p:attrName>fill.type</p:attrName>
                                        </p:attrNameLst>
                                      </p:cBhvr>
                                      <p:to>
                                        <p:strVal val="solid"/>
                                      </p:to>
                                    </p:set>
                                  </p:childTnLst>
                                </p:cTn>
                              </p:par>
                            </p:childTnLst>
                          </p:cTn>
                        </p:par>
                        <p:par>
                          <p:cTn id="49" fill="hold">
                            <p:stCondLst>
                              <p:cond delay="22080"/>
                            </p:stCondLst>
                            <p:childTnLst>
                              <p:par>
                                <p:cTn id="50" presetID="27" presetClass="entr" presetSubtype="0" fill="hold" grpId="0" nodeType="afterEffect">
                                  <p:stCondLst>
                                    <p:cond delay="0"/>
                                  </p:stCondLst>
                                  <p:iterate type="lt">
                                    <p:tmPct val="50000"/>
                                  </p:iterate>
                                  <p:childTnLst>
                                    <p:set>
                                      <p:cBhvr>
                                        <p:cTn id="51" dur="1" fill="hold">
                                          <p:stCondLst>
                                            <p:cond delay="0"/>
                                          </p:stCondLst>
                                        </p:cTn>
                                        <p:tgtEl>
                                          <p:spTgt spid="19459">
                                            <p:txEl>
                                              <p:pRg st="6" end="6"/>
                                            </p:txEl>
                                          </p:spTgt>
                                        </p:tgtEl>
                                        <p:attrNameLst>
                                          <p:attrName>style.visibility</p:attrName>
                                        </p:attrNameLst>
                                      </p:cBhvr>
                                      <p:to>
                                        <p:strVal val="visible"/>
                                      </p:to>
                                    </p:set>
                                    <p:anim calcmode="discrete" valueType="clr">
                                      <p:cBhvr override="childStyle">
                                        <p:cTn id="52" dur="80"/>
                                        <p:tgtEl>
                                          <p:spTgt spid="19459">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19459">
                                            <p:txEl>
                                              <p:pRg st="6" end="6"/>
                                            </p:txEl>
                                          </p:spTgt>
                                        </p:tgtEl>
                                        <p:attrNameLst>
                                          <p:attrName>fillcolor</p:attrName>
                                        </p:attrNameLst>
                                      </p:cBhvr>
                                      <p:tavLst>
                                        <p:tav tm="0">
                                          <p:val>
                                            <p:clrVal>
                                              <a:schemeClr val="accent2"/>
                                            </p:clrVal>
                                          </p:val>
                                        </p:tav>
                                        <p:tav tm="50000">
                                          <p:val>
                                            <p:clrVal>
                                              <a:schemeClr val="hlink"/>
                                            </p:clrVal>
                                          </p:val>
                                        </p:tav>
                                      </p:tavLst>
                                    </p:anim>
                                    <p:set>
                                      <p:cBhvr>
                                        <p:cTn id="54" dur="80"/>
                                        <p:tgtEl>
                                          <p:spTgt spid="19459">
                                            <p:txEl>
                                              <p:pRg st="6" end="6"/>
                                            </p:txEl>
                                          </p:spTgt>
                                        </p:tgtEl>
                                        <p:attrNameLst>
                                          <p:attrName>fill.type</p:attrName>
                                        </p:attrNameLst>
                                      </p:cBhvr>
                                      <p:to>
                                        <p:strVal val="solid"/>
                                      </p:to>
                                    </p:set>
                                  </p:childTnLst>
                                </p:cTn>
                              </p:par>
                            </p:childTnLst>
                          </p:cTn>
                        </p:par>
                        <p:par>
                          <p:cTn id="55" fill="hold">
                            <p:stCondLst>
                              <p:cond delay="23200"/>
                            </p:stCondLst>
                            <p:childTnLst>
                              <p:par>
                                <p:cTn id="56" presetID="27" presetClass="entr" presetSubtype="0" fill="hold" grpId="0" nodeType="afterEffect">
                                  <p:stCondLst>
                                    <p:cond delay="0"/>
                                  </p:stCondLst>
                                  <p:iterate type="lt">
                                    <p:tmPct val="50000"/>
                                  </p:iterate>
                                  <p:childTnLst>
                                    <p:set>
                                      <p:cBhvr>
                                        <p:cTn id="57" dur="1" fill="hold">
                                          <p:stCondLst>
                                            <p:cond delay="0"/>
                                          </p:stCondLst>
                                        </p:cTn>
                                        <p:tgtEl>
                                          <p:spTgt spid="19459">
                                            <p:txEl>
                                              <p:pRg st="7" end="7"/>
                                            </p:txEl>
                                          </p:spTgt>
                                        </p:tgtEl>
                                        <p:attrNameLst>
                                          <p:attrName>style.visibility</p:attrName>
                                        </p:attrNameLst>
                                      </p:cBhvr>
                                      <p:to>
                                        <p:strVal val="visible"/>
                                      </p:to>
                                    </p:set>
                                    <p:anim calcmode="discrete" valueType="clr">
                                      <p:cBhvr override="childStyle">
                                        <p:cTn id="58" dur="80"/>
                                        <p:tgtEl>
                                          <p:spTgt spid="19459">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19459">
                                            <p:txEl>
                                              <p:pRg st="7" end="7"/>
                                            </p:txEl>
                                          </p:spTgt>
                                        </p:tgtEl>
                                        <p:attrNameLst>
                                          <p:attrName>fillcolor</p:attrName>
                                        </p:attrNameLst>
                                      </p:cBhvr>
                                      <p:tavLst>
                                        <p:tav tm="0">
                                          <p:val>
                                            <p:clrVal>
                                              <a:schemeClr val="accent2"/>
                                            </p:clrVal>
                                          </p:val>
                                        </p:tav>
                                        <p:tav tm="50000">
                                          <p:val>
                                            <p:clrVal>
                                              <a:schemeClr val="hlink"/>
                                            </p:clrVal>
                                          </p:val>
                                        </p:tav>
                                      </p:tavLst>
                                    </p:anim>
                                    <p:set>
                                      <p:cBhvr>
                                        <p:cTn id="60" dur="80"/>
                                        <p:tgtEl>
                                          <p:spTgt spid="19459">
                                            <p:txEl>
                                              <p:pRg st="7" end="7"/>
                                            </p:txEl>
                                          </p:spTgt>
                                        </p:tgtEl>
                                        <p:attrNameLst>
                                          <p:attrName>fill.type</p:attrName>
                                        </p:attrNameLst>
                                      </p:cBhvr>
                                      <p:to>
                                        <p:strVal val="solid"/>
                                      </p:to>
                                    </p:set>
                                  </p:childTnLst>
                                </p:cTn>
                              </p:par>
                            </p:childTnLst>
                          </p:cTn>
                        </p:par>
                        <p:par>
                          <p:cTn id="61" fill="hold">
                            <p:stCondLst>
                              <p:cond delay="26880"/>
                            </p:stCondLst>
                            <p:childTnLst>
                              <p:par>
                                <p:cTn id="62" presetID="27" presetClass="entr" presetSubtype="0" fill="hold" grpId="0" nodeType="afterEffect">
                                  <p:stCondLst>
                                    <p:cond delay="0"/>
                                  </p:stCondLst>
                                  <p:iterate type="lt">
                                    <p:tmPct val="50000"/>
                                  </p:iterate>
                                  <p:childTnLst>
                                    <p:set>
                                      <p:cBhvr>
                                        <p:cTn id="63" dur="1" fill="hold">
                                          <p:stCondLst>
                                            <p:cond delay="0"/>
                                          </p:stCondLst>
                                        </p:cTn>
                                        <p:tgtEl>
                                          <p:spTgt spid="19459">
                                            <p:txEl>
                                              <p:pRg st="8" end="8"/>
                                            </p:txEl>
                                          </p:spTgt>
                                        </p:tgtEl>
                                        <p:attrNameLst>
                                          <p:attrName>style.visibility</p:attrName>
                                        </p:attrNameLst>
                                      </p:cBhvr>
                                      <p:to>
                                        <p:strVal val="visible"/>
                                      </p:to>
                                    </p:set>
                                    <p:anim calcmode="discrete" valueType="clr">
                                      <p:cBhvr override="childStyle">
                                        <p:cTn id="64" dur="80"/>
                                        <p:tgtEl>
                                          <p:spTgt spid="19459">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5" dur="80"/>
                                        <p:tgtEl>
                                          <p:spTgt spid="19459">
                                            <p:txEl>
                                              <p:pRg st="8" end="8"/>
                                            </p:txEl>
                                          </p:spTgt>
                                        </p:tgtEl>
                                        <p:attrNameLst>
                                          <p:attrName>fillcolor</p:attrName>
                                        </p:attrNameLst>
                                      </p:cBhvr>
                                      <p:tavLst>
                                        <p:tav tm="0">
                                          <p:val>
                                            <p:clrVal>
                                              <a:schemeClr val="accent2"/>
                                            </p:clrVal>
                                          </p:val>
                                        </p:tav>
                                        <p:tav tm="50000">
                                          <p:val>
                                            <p:clrVal>
                                              <a:schemeClr val="hlink"/>
                                            </p:clrVal>
                                          </p:val>
                                        </p:tav>
                                      </p:tavLst>
                                    </p:anim>
                                    <p:set>
                                      <p:cBhvr>
                                        <p:cTn id="66" dur="80"/>
                                        <p:tgtEl>
                                          <p:spTgt spid="19459">
                                            <p:txEl>
                                              <p:pRg st="8" end="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500" y="1643063"/>
            <a:ext cx="8229600" cy="4625975"/>
          </a:xfrm>
        </p:spPr>
        <p:txBody>
          <a:bodyPr/>
          <a:lstStyle/>
          <a:p>
            <a:pPr>
              <a:buFont typeface="Wingdings 2" pitchFamily="18" charset="2"/>
              <a:buNone/>
              <a:defRPr/>
            </a:pPr>
            <a:endParaRPr lang="ru-RU" sz="2800" dirty="0" smtClean="0"/>
          </a:p>
          <a:p>
            <a:pPr>
              <a:buFont typeface="Wingdings 2" pitchFamily="18" charset="2"/>
              <a:buNone/>
              <a:defRPr/>
            </a:pPr>
            <a:endParaRPr lang="ru-RU" sz="2800" dirty="0" smtClean="0"/>
          </a:p>
          <a:p>
            <a:pPr>
              <a:buFont typeface="Wingdings 2" pitchFamily="18" charset="2"/>
              <a:buNone/>
              <a:defRPr/>
            </a:pPr>
            <a:endParaRPr lang="ru-RU" sz="2800" dirty="0" smtClean="0"/>
          </a:p>
          <a:p>
            <a:pPr>
              <a:buFont typeface="Wingdings 2" pitchFamily="18" charset="2"/>
              <a:buNone/>
              <a:defRPr/>
            </a:pPr>
            <a:r>
              <a:rPr lang="ru-RU" sz="5400" dirty="0" smtClean="0">
                <a:solidFill>
                  <a:schemeClr val="accent3">
                    <a:lumMod val="75000"/>
                  </a:schemeClr>
                </a:solidFill>
              </a:rPr>
              <a:t>«Соблюдайте культуру во всем и будьте здоровы»</a:t>
            </a:r>
            <a:endParaRPr lang="ru-RU" sz="5400" dirty="0">
              <a:solidFill>
                <a:schemeClr val="accent3">
                  <a:lumMod val="75000"/>
                </a:schemeClr>
              </a:solidFill>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1251062"/>
          </a:xfrm>
        </p:spPr>
        <p:txBody>
          <a:bodyPr>
            <a:normAutofit fontScale="90000"/>
          </a:bodyPr>
          <a:lstStyle/>
          <a:p>
            <a:pPr eaLnBrk="1" fontAlgn="auto" hangingPunct="1">
              <a:spcAft>
                <a:spcPts val="0"/>
              </a:spcAft>
              <a:defRPr/>
            </a:pPr>
            <a:r>
              <a:rPr lang="ru-RU" dirty="0" smtClean="0">
                <a:solidFill>
                  <a:schemeClr val="accent1">
                    <a:satMod val="150000"/>
                  </a:schemeClr>
                </a:solidFill>
              </a:rPr>
              <a:t>Нужны ли нам трансгенные продукты?</a:t>
            </a:r>
            <a:endParaRPr lang="ru-RU" dirty="0">
              <a:solidFill>
                <a:schemeClr val="accent1">
                  <a:satMod val="150000"/>
                </a:schemeClr>
              </a:solidFill>
            </a:endParaRPr>
          </a:p>
        </p:txBody>
      </p:sp>
      <p:sp>
        <p:nvSpPr>
          <p:cNvPr id="10243" name="Содержимое 2"/>
          <p:cNvSpPr>
            <a:spLocks noGrp="1"/>
          </p:cNvSpPr>
          <p:nvPr>
            <p:ph sz="half" idx="1"/>
          </p:nvPr>
        </p:nvSpPr>
        <p:spPr>
          <a:xfrm>
            <a:off x="500063" y="1643063"/>
            <a:ext cx="4038600" cy="4624387"/>
          </a:xfrm>
        </p:spPr>
        <p:txBody>
          <a:bodyPr/>
          <a:lstStyle/>
          <a:p>
            <a:pPr eaLnBrk="1" hangingPunct="1"/>
            <a:r>
              <a:rPr lang="ru-RU" sz="1600" dirty="0" smtClean="0"/>
              <a:t>Это спорный вопрос. Сторонники ГМП утверждают, что генная инженерия спасет растущее население земли от голода, ведь генетически модифицированные растения могут существовать на менее плодородных почвах и давать богатый урожай, а затем долго храниться.</a:t>
            </a:r>
          </a:p>
          <a:p>
            <a:pPr eaLnBrk="1" hangingPunct="1"/>
            <a:endParaRPr lang="ru-RU" sz="1600" dirty="0" smtClean="0"/>
          </a:p>
          <a:p>
            <a:pPr eaLnBrk="1" hangingPunct="1"/>
            <a:r>
              <a:rPr lang="ru-RU" sz="1600" dirty="0" smtClean="0"/>
              <a:t>Для многих вопрос о генной инженерии носит нравственный характер. Научный интерес толкает генетиков на создание таких мутантов, как, например, светящийся в темноте кролик, получивший от медузы ген, отвечающий за флуоресценцию. Мы считаем, подобные эксперименты насилием над природой.</a:t>
            </a:r>
          </a:p>
        </p:txBody>
      </p:sp>
      <p:pic>
        <p:nvPicPr>
          <p:cNvPr id="10244" name="Содержимое 4" descr="fluorescent_rabbit.jpg"/>
          <p:cNvPicPr>
            <a:picLocks noGrp="1" noChangeAspect="1"/>
          </p:cNvPicPr>
          <p:nvPr>
            <p:ph sz="half" idx="2"/>
          </p:nvPr>
        </p:nvPicPr>
        <p:blipFill>
          <a:blip r:embed="rId3"/>
          <a:srcRect/>
          <a:stretch>
            <a:fillRect/>
          </a:stretch>
        </p:blipFill>
        <p:spPr>
          <a:xfrm>
            <a:off x="4786314" y="1928802"/>
            <a:ext cx="3749675" cy="3643312"/>
          </a:xfr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17" presetClass="entr" presetSubtype="10" fill="hold" nodeType="afterEffect">
                                  <p:stCondLst>
                                    <p:cond delay="0"/>
                                  </p:stCondLst>
                                  <p:childTnLst>
                                    <p:set>
                                      <p:cBhvr>
                                        <p:cTn id="10" dur="1" fill="hold">
                                          <p:stCondLst>
                                            <p:cond delay="0"/>
                                          </p:stCondLst>
                                        </p:cTn>
                                        <p:tgtEl>
                                          <p:spTgt spid="10244"/>
                                        </p:tgtEl>
                                        <p:attrNameLst>
                                          <p:attrName>style.visibility</p:attrName>
                                        </p:attrNameLst>
                                      </p:cBhvr>
                                      <p:to>
                                        <p:strVal val="visible"/>
                                      </p:to>
                                    </p:set>
                                    <p:anim calcmode="lin" valueType="num">
                                      <p:cBhvr>
                                        <p:cTn id="11" dur="500" fill="hold"/>
                                        <p:tgtEl>
                                          <p:spTgt spid="10244"/>
                                        </p:tgtEl>
                                        <p:attrNameLst>
                                          <p:attrName>ppt_w</p:attrName>
                                        </p:attrNameLst>
                                      </p:cBhvr>
                                      <p:tavLst>
                                        <p:tav tm="0">
                                          <p:val>
                                            <p:fltVal val="0"/>
                                          </p:val>
                                        </p:tav>
                                        <p:tav tm="100000">
                                          <p:val>
                                            <p:strVal val="#ppt_w"/>
                                          </p:val>
                                        </p:tav>
                                      </p:tavLst>
                                    </p:anim>
                                    <p:anim calcmode="lin" valueType="num">
                                      <p:cBhvr>
                                        <p:cTn id="12" dur="500" fill="hold"/>
                                        <p:tgtEl>
                                          <p:spTgt spid="10244"/>
                                        </p:tgtEl>
                                        <p:attrNameLst>
                                          <p:attrName>ppt_h</p:attrName>
                                        </p:attrNameLst>
                                      </p:cBhvr>
                                      <p:tavLst>
                                        <p:tav tm="0">
                                          <p:val>
                                            <p:strVal val="#ppt_h"/>
                                          </p:val>
                                        </p:tav>
                                        <p:tav tm="100000">
                                          <p:val>
                                            <p:strVal val="#ppt_h"/>
                                          </p:val>
                                        </p:tav>
                                      </p:tavLst>
                                    </p:anim>
                                  </p:childTnLst>
                                </p:cTn>
                              </p:par>
                            </p:childTnLst>
                          </p:cTn>
                        </p:par>
                        <p:par>
                          <p:cTn id="13" fill="hold">
                            <p:stCondLst>
                              <p:cond delay="1000"/>
                            </p:stCondLst>
                            <p:childTnLst>
                              <p:par>
                                <p:cTn id="14" presetID="27" presetClass="entr" presetSubtype="0" fill="hold" nodeType="afterEffect">
                                  <p:stCondLst>
                                    <p:cond delay="0"/>
                                  </p:stCondLst>
                                  <p:iterate type="lt">
                                    <p:tmPct val="50000"/>
                                  </p:iterate>
                                  <p:childTnLst>
                                    <p:set>
                                      <p:cBhvr>
                                        <p:cTn id="15" dur="1" fill="hold">
                                          <p:stCondLst>
                                            <p:cond delay="0"/>
                                          </p:stCondLst>
                                        </p:cTn>
                                        <p:tgtEl>
                                          <p:spTgt spid="10243">
                                            <p:txEl>
                                              <p:pRg st="0" end="0"/>
                                            </p:txEl>
                                          </p:spTgt>
                                        </p:tgtEl>
                                        <p:attrNameLst>
                                          <p:attrName>style.visibility</p:attrName>
                                        </p:attrNameLst>
                                      </p:cBhvr>
                                      <p:to>
                                        <p:strVal val="visible"/>
                                      </p:to>
                                    </p:set>
                                    <p:anim calcmode="discrete" valueType="clr">
                                      <p:cBhvr override="childStyle">
                                        <p:cTn id="16" dur="80"/>
                                        <p:tgtEl>
                                          <p:spTgt spid="1024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10243">
                                            <p:txEl>
                                              <p:pRg st="0" end="0"/>
                                            </p:txEl>
                                          </p:spTgt>
                                        </p:tgtEl>
                                        <p:attrNameLst>
                                          <p:attrName>fillcolor</p:attrName>
                                        </p:attrNameLst>
                                      </p:cBhvr>
                                      <p:tavLst>
                                        <p:tav tm="0">
                                          <p:val>
                                            <p:clrVal>
                                              <a:schemeClr val="accent2"/>
                                            </p:clrVal>
                                          </p:val>
                                        </p:tav>
                                        <p:tav tm="50000">
                                          <p:val>
                                            <p:clrVal>
                                              <a:schemeClr val="hlink"/>
                                            </p:clrVal>
                                          </p:val>
                                        </p:tav>
                                      </p:tavLst>
                                    </p:anim>
                                    <p:set>
                                      <p:cBhvr>
                                        <p:cTn id="18" dur="80"/>
                                        <p:tgtEl>
                                          <p:spTgt spid="10243">
                                            <p:txEl>
                                              <p:pRg st="0" end="0"/>
                                            </p:txEl>
                                          </p:spTgt>
                                        </p:tgtEl>
                                        <p:attrNameLst>
                                          <p:attrName>fill.type</p:attrName>
                                        </p:attrNameLst>
                                      </p:cBhvr>
                                      <p:to>
                                        <p:strVal val="solid"/>
                                      </p:to>
                                    </p:set>
                                  </p:childTnLst>
                                </p:cTn>
                              </p:par>
                            </p:childTnLst>
                          </p:cTn>
                        </p:par>
                        <p:par>
                          <p:cTn id="19" fill="hold">
                            <p:stCondLst>
                              <p:cond delay="9760"/>
                            </p:stCondLst>
                            <p:childTnLst>
                              <p:par>
                                <p:cTn id="20" presetID="27" presetClass="entr" presetSubtype="0" fill="hold" nodeType="afterEffect">
                                  <p:stCondLst>
                                    <p:cond delay="0"/>
                                  </p:stCondLst>
                                  <p:iterate type="lt">
                                    <p:tmPct val="50000"/>
                                  </p:iterate>
                                  <p:childTnLst>
                                    <p:set>
                                      <p:cBhvr>
                                        <p:cTn id="21" dur="1" fill="hold">
                                          <p:stCondLst>
                                            <p:cond delay="0"/>
                                          </p:stCondLst>
                                        </p:cTn>
                                        <p:tgtEl>
                                          <p:spTgt spid="10243">
                                            <p:txEl>
                                              <p:pRg st="2" end="2"/>
                                            </p:txEl>
                                          </p:spTgt>
                                        </p:tgtEl>
                                        <p:attrNameLst>
                                          <p:attrName>style.visibility</p:attrName>
                                        </p:attrNameLst>
                                      </p:cBhvr>
                                      <p:to>
                                        <p:strVal val="visible"/>
                                      </p:to>
                                    </p:set>
                                    <p:anim calcmode="discrete" valueType="clr">
                                      <p:cBhvr override="childStyle">
                                        <p:cTn id="22" dur="80"/>
                                        <p:tgtEl>
                                          <p:spTgt spid="1024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0243">
                                            <p:txEl>
                                              <p:pRg st="2" end="2"/>
                                            </p:txEl>
                                          </p:spTgt>
                                        </p:tgtEl>
                                        <p:attrNameLst>
                                          <p:attrName>fillcolor</p:attrName>
                                        </p:attrNameLst>
                                      </p:cBhvr>
                                      <p:tavLst>
                                        <p:tav tm="0">
                                          <p:val>
                                            <p:clrVal>
                                              <a:schemeClr val="accent2"/>
                                            </p:clrVal>
                                          </p:val>
                                        </p:tav>
                                        <p:tav tm="50000">
                                          <p:val>
                                            <p:clrVal>
                                              <a:schemeClr val="hlink"/>
                                            </p:clrVal>
                                          </p:val>
                                        </p:tav>
                                      </p:tavLst>
                                    </p:anim>
                                    <p:set>
                                      <p:cBhvr>
                                        <p:cTn id="24" dur="80"/>
                                        <p:tgtEl>
                                          <p:spTgt spid="1024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1251062"/>
          </a:xfrm>
        </p:spPr>
        <p:txBody>
          <a:bodyPr/>
          <a:lstStyle/>
          <a:p>
            <a:pPr eaLnBrk="1" fontAlgn="auto" hangingPunct="1">
              <a:spcAft>
                <a:spcPts val="0"/>
              </a:spcAft>
              <a:defRPr/>
            </a:pPr>
            <a:r>
              <a:rPr lang="ru-RU" sz="3200" dirty="0" smtClean="0">
                <a:solidFill>
                  <a:schemeClr val="accent1">
                    <a:satMod val="150000"/>
                  </a:schemeClr>
                </a:solidFill>
              </a:rPr>
              <a:t>Опыт британского ученого Арпада Пуштаи</a:t>
            </a:r>
            <a:endParaRPr lang="ru-RU" sz="3200" dirty="0">
              <a:solidFill>
                <a:schemeClr val="accent1">
                  <a:satMod val="150000"/>
                </a:schemeClr>
              </a:solidFill>
            </a:endParaRPr>
          </a:p>
        </p:txBody>
      </p:sp>
      <p:sp>
        <p:nvSpPr>
          <p:cNvPr id="3" name="Содержимое 2"/>
          <p:cNvSpPr>
            <a:spLocks noGrp="1"/>
          </p:cNvSpPr>
          <p:nvPr>
            <p:ph sz="half" idx="1"/>
          </p:nvPr>
        </p:nvSpPr>
        <p:spPr>
          <a:xfrm>
            <a:off x="285750" y="2000250"/>
            <a:ext cx="4038600" cy="4624388"/>
          </a:xfrm>
        </p:spPr>
        <p:txBody>
          <a:bodyPr rtlCol="0">
            <a:normAutofit fontScale="77500" lnSpcReduction="20000"/>
          </a:bodyPr>
          <a:lstStyle/>
          <a:p>
            <a:pPr marL="438912" indent="-320040" eaLnBrk="1" fontAlgn="auto" hangingPunct="1">
              <a:spcBef>
                <a:spcPts val="0"/>
              </a:spcBef>
              <a:spcAft>
                <a:spcPts val="0"/>
              </a:spcAft>
              <a:buFont typeface="Wingdings 2"/>
              <a:buChar char=""/>
              <a:defRPr/>
            </a:pPr>
            <a:r>
              <a:rPr lang="ru-RU" dirty="0" smtClean="0"/>
              <a:t>Арпад Пуштаи (Arpad Pusztai) проводил эксперименты, давая крысам в качестве корма трансгенный картофель. На основании своих наблюдений ученый установил, что потребление этого продукта негативно сказалось на иммунной системе крыс, вызывало аномальные изменения кишечника, болезни печени, почек, головного мозга.</a:t>
            </a:r>
            <a:endParaRPr lang="ru-RU" dirty="0"/>
          </a:p>
        </p:txBody>
      </p:sp>
      <p:pic>
        <p:nvPicPr>
          <p:cNvPr id="11268" name="Содержимое 4" descr="bimg73549.jpg"/>
          <p:cNvPicPr>
            <a:picLocks noGrp="1" noChangeAspect="1"/>
          </p:cNvPicPr>
          <p:nvPr>
            <p:ph sz="half" idx="2"/>
          </p:nvPr>
        </p:nvPicPr>
        <p:blipFill>
          <a:blip r:embed="rId3"/>
          <a:srcRect/>
          <a:stretch>
            <a:fillRect/>
          </a:stretch>
        </p:blipFill>
        <p:spPr>
          <a:xfrm>
            <a:off x="4786313" y="2500313"/>
            <a:ext cx="3429000" cy="2928937"/>
          </a:xfr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2" presetClass="entr" presetSubtype="0" fill="hold" nodeType="afterEffect">
                                  <p:stCondLst>
                                    <p:cond delay="0"/>
                                  </p:stCondLst>
                                  <p:childTnLst>
                                    <p:set>
                                      <p:cBhvr>
                                        <p:cTn id="15" dur="1" fill="hold">
                                          <p:stCondLst>
                                            <p:cond delay="0"/>
                                          </p:stCondLst>
                                        </p:cTn>
                                        <p:tgtEl>
                                          <p:spTgt spid="11268"/>
                                        </p:tgtEl>
                                        <p:attrNameLst>
                                          <p:attrName>style.visibility</p:attrName>
                                        </p:attrNameLst>
                                      </p:cBhvr>
                                      <p:to>
                                        <p:strVal val="visible"/>
                                      </p:to>
                                    </p:set>
                                    <p:animEffect transition="in" filter="fade">
                                      <p:cBhvr>
                                        <p:cTn id="16" dur="1000"/>
                                        <p:tgtEl>
                                          <p:spTgt spid="11268"/>
                                        </p:tgtEl>
                                      </p:cBhvr>
                                    </p:animEffect>
                                    <p:anim calcmode="lin" valueType="num">
                                      <p:cBhvr>
                                        <p:cTn id="17" dur="1000" fill="hold"/>
                                        <p:tgtEl>
                                          <p:spTgt spid="11268"/>
                                        </p:tgtEl>
                                        <p:attrNameLst>
                                          <p:attrName>ppt_x</p:attrName>
                                        </p:attrNameLst>
                                      </p:cBhvr>
                                      <p:tavLst>
                                        <p:tav tm="0">
                                          <p:val>
                                            <p:strVal val="#ppt_x"/>
                                          </p:val>
                                        </p:tav>
                                        <p:tav tm="100000">
                                          <p:val>
                                            <p:strVal val="#ppt_x"/>
                                          </p:val>
                                        </p:tav>
                                      </p:tavLst>
                                    </p:anim>
                                    <p:anim calcmode="lin" valueType="num">
                                      <p:cBhvr>
                                        <p:cTn id="18" dur="1000" fill="hold"/>
                                        <p:tgtEl>
                                          <p:spTgt spid="11268"/>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8" presetClass="entr" presetSubtype="16" fill="hold" grpId="0" nodeType="after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diamond(in)">
                                      <p:cBhvr>
                                        <p:cTn id="2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sz="2400" dirty="0" smtClean="0">
                <a:solidFill>
                  <a:schemeClr val="accent1">
                    <a:satMod val="150000"/>
                  </a:schemeClr>
                </a:solidFill>
              </a:rPr>
              <a:t>Риски при выращивании генетически модифицированных продуктов и употреблении их в пищу</a:t>
            </a:r>
            <a:endParaRPr lang="ru-RU" sz="2400" dirty="0">
              <a:solidFill>
                <a:schemeClr val="accent1">
                  <a:satMod val="150000"/>
                </a:schemeClr>
              </a:solidFill>
            </a:endParaRPr>
          </a:p>
        </p:txBody>
      </p:sp>
      <p:sp>
        <p:nvSpPr>
          <p:cNvPr id="3" name="Содержимое 2"/>
          <p:cNvSpPr>
            <a:spLocks noGrp="1"/>
          </p:cNvSpPr>
          <p:nvPr>
            <p:ph idx="1"/>
          </p:nvPr>
        </p:nvSpPr>
        <p:spPr/>
        <p:txBody>
          <a:bodyPr rtlCol="0">
            <a:normAutofit fontScale="70000" lnSpcReduction="20000"/>
          </a:bodyPr>
          <a:lstStyle/>
          <a:p>
            <a:pPr marL="438912" indent="-320040" algn="just" eaLnBrk="1" fontAlgn="auto" hangingPunct="1">
              <a:spcBef>
                <a:spcPts val="0"/>
              </a:spcBef>
              <a:spcAft>
                <a:spcPts val="0"/>
              </a:spcAft>
              <a:buFont typeface="Wingdings 2"/>
              <a:buChar char=""/>
              <a:defRPr/>
            </a:pPr>
            <a:r>
              <a:rPr lang="ru-RU" dirty="0" smtClean="0"/>
              <a:t>Выращивание и употребление в пищу генетически модифицированных организмов (ГМО) сопровождается несколькими рисками. Экологи опасаются, что генетически измененные формы могут случайно проникнуть в дикую природу, что приведет к </a:t>
            </a:r>
            <a:r>
              <a:rPr lang="ru-RU" b="1" dirty="0" smtClean="0"/>
              <a:t>катастрофическим изменениям в экосистемах.</a:t>
            </a:r>
          </a:p>
          <a:p>
            <a:pPr marL="438912" indent="-320040" eaLnBrk="1" fontAlgn="auto" hangingPunct="1">
              <a:spcBef>
                <a:spcPts val="0"/>
              </a:spcBef>
              <a:spcAft>
                <a:spcPts val="0"/>
              </a:spcAft>
              <a:buFont typeface="Wingdings 2"/>
              <a:buChar char=""/>
              <a:defRPr/>
            </a:pPr>
            <a:endParaRPr lang="ru-RU" dirty="0" smtClean="0"/>
          </a:p>
          <a:p>
            <a:pPr marL="438912" indent="-320040" algn="just" eaLnBrk="1" fontAlgn="auto" hangingPunct="1">
              <a:spcBef>
                <a:spcPts val="0"/>
              </a:spcBef>
              <a:spcAft>
                <a:spcPts val="0"/>
              </a:spcAft>
              <a:buFont typeface="Wingdings 2"/>
              <a:buChar char=""/>
              <a:defRPr/>
            </a:pPr>
            <a:r>
              <a:rPr lang="ru-RU" dirty="0" smtClean="0"/>
              <a:t>Например, при перекрестном опылении сорняки могут получить от ГМО </a:t>
            </a:r>
            <a:r>
              <a:rPr lang="ru-RU" b="1" dirty="0" smtClean="0"/>
              <a:t>ген устойчивости к вредителям и пестицидам. </a:t>
            </a:r>
            <a:r>
              <a:rPr lang="ru-RU" dirty="0" smtClean="0"/>
              <a:t>Тогда размножение сорняков будет неконтролируемым: </a:t>
            </a:r>
          </a:p>
          <a:p>
            <a:pPr marL="438912" indent="-320040" eaLnBrk="1" fontAlgn="auto" hangingPunct="1">
              <a:spcBef>
                <a:spcPts val="0"/>
              </a:spcBef>
              <a:spcAft>
                <a:spcPts val="0"/>
              </a:spcAft>
              <a:buFont typeface="Wingdings 2"/>
              <a:buChar char=""/>
              <a:defRPr/>
            </a:pPr>
            <a:r>
              <a:rPr lang="ru-RU" dirty="0" smtClean="0"/>
              <a:t>саморегуляция в экосистемах нарушится. </a:t>
            </a:r>
          </a:p>
          <a:p>
            <a:pPr marL="438912" indent="-320040" algn="just" eaLnBrk="1" fontAlgn="auto" hangingPunct="1">
              <a:spcBef>
                <a:spcPts val="0"/>
              </a:spcBef>
              <a:spcAft>
                <a:spcPts val="0"/>
              </a:spcAft>
              <a:buFont typeface="Wingdings 2"/>
              <a:buChar char=""/>
              <a:defRPr/>
            </a:pPr>
            <a:r>
              <a:rPr lang="ru-RU" dirty="0" smtClean="0"/>
              <a:t>сорняки вытеснят многие виды, неспособные к конкурентной борьбе с ними и займут огромные территории, которые будут постоянно расширяться.</a:t>
            </a:r>
            <a:endParaRPr lang="ru-RU" dirty="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par>
                          <p:cTn id="11" fill="hold">
                            <p:stCondLst>
                              <p:cond delay="4200"/>
                            </p:stCondLst>
                            <p:childTnLst>
                              <p:par>
                                <p:cTn id="12" presetID="10"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childTnLst>
                                </p:cTn>
                              </p:par>
                            </p:childTnLst>
                          </p:cTn>
                        </p:par>
                        <p:par>
                          <p:cTn id="15" fill="hold">
                            <p:stCondLst>
                              <p:cond delay="6200"/>
                            </p:stCondLst>
                            <p:childTnLst>
                              <p:par>
                                <p:cTn id="16" presetID="10" presetClass="entr" presetSubtype="0" fill="hold" grpId="0"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childTnLst>
                          </p:cTn>
                        </p:par>
                        <p:par>
                          <p:cTn id="19" fill="hold">
                            <p:stCondLst>
                              <p:cond delay="8200"/>
                            </p:stCondLst>
                            <p:childTnLst>
                              <p:par>
                                <p:cTn id="20" presetID="10" presetClass="entr" presetSubtype="0"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par>
                          <p:cTn id="23" fill="hold">
                            <p:stCondLst>
                              <p:cond delay="10200"/>
                            </p:stCondLst>
                            <p:childTnLst>
                              <p:par>
                                <p:cTn id="24" presetID="10" presetClass="entr" presetSubtype="0" fill="hold" grpId="0"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38" y="152400"/>
            <a:ext cx="2618212" cy="978408"/>
          </a:xfrm>
        </p:spPr>
        <p:txBody>
          <a:bodyPr/>
          <a:lstStyle/>
          <a:p>
            <a:pPr eaLnBrk="1" fontAlgn="auto" hangingPunct="1">
              <a:spcAft>
                <a:spcPts val="0"/>
              </a:spcAft>
              <a:defRPr/>
            </a:pPr>
            <a:r>
              <a:rPr lang="ru-RU" sz="1400" dirty="0" smtClean="0">
                <a:solidFill>
                  <a:schemeClr val="accent1">
                    <a:satMod val="150000"/>
                  </a:schemeClr>
                </a:solidFill>
              </a:rPr>
              <a:t>Генетически модифицированные продукты как продовольственный терроризм</a:t>
            </a:r>
            <a:endParaRPr lang="ru-RU" sz="1400" dirty="0">
              <a:solidFill>
                <a:schemeClr val="accent1">
                  <a:satMod val="150000"/>
                </a:schemeClr>
              </a:solidFill>
            </a:endParaRPr>
          </a:p>
        </p:txBody>
      </p:sp>
      <p:pic>
        <p:nvPicPr>
          <p:cNvPr id="13315" name="Содержимое 4" descr="300_img1900.jpg"/>
          <p:cNvPicPr>
            <a:picLocks noGrp="1" noChangeAspect="1"/>
          </p:cNvPicPr>
          <p:nvPr>
            <p:ph idx="1"/>
          </p:nvPr>
        </p:nvPicPr>
        <p:blipFill>
          <a:blip r:embed="rId3"/>
          <a:srcRect/>
          <a:stretch>
            <a:fillRect/>
          </a:stretch>
        </p:blipFill>
        <p:spPr>
          <a:xfrm>
            <a:off x="3000375" y="1643063"/>
            <a:ext cx="3048000" cy="2286000"/>
          </a:xfrm>
        </p:spPr>
      </p:pic>
      <p:sp>
        <p:nvSpPr>
          <p:cNvPr id="13316" name="Текст 3"/>
          <p:cNvSpPr>
            <a:spLocks noGrp="1"/>
          </p:cNvSpPr>
          <p:nvPr>
            <p:ph type="body" sz="half" idx="2"/>
          </p:nvPr>
        </p:nvSpPr>
        <p:spPr>
          <a:xfrm>
            <a:off x="168275" y="1730375"/>
            <a:ext cx="2468563" cy="4572000"/>
          </a:xfrm>
        </p:spPr>
        <p:txBody>
          <a:bodyPr/>
          <a:lstStyle/>
          <a:p>
            <a:pPr algn="just" eaLnBrk="1" hangingPunct="1"/>
            <a:r>
              <a:rPr lang="ru-RU" sz="2000" smtClean="0"/>
              <a:t>В последнее время очень актуальной является тема использования в пищу генетически модифицированных продуктов (ГМП).  Пока ученые всего мира спорят о вреде и пользе этих продуктов, миллионы людей уже употребляют их, пребывая в счастливом неведении.</a:t>
            </a:r>
          </a:p>
        </p:txBody>
      </p:sp>
      <p:pic>
        <p:nvPicPr>
          <p:cNvPr id="13317" name="Picture 2" descr="C:\Documents and Settings\Admin\Мои документы\0122_01_22_N11.jpg"/>
          <p:cNvPicPr>
            <a:picLocks noChangeAspect="1" noChangeArrowheads="1"/>
          </p:cNvPicPr>
          <p:nvPr/>
        </p:nvPicPr>
        <p:blipFill>
          <a:blip r:embed="rId4"/>
          <a:srcRect/>
          <a:stretch>
            <a:fillRect/>
          </a:stretch>
        </p:blipFill>
        <p:spPr bwMode="auto">
          <a:xfrm>
            <a:off x="6140450" y="1714500"/>
            <a:ext cx="2903538" cy="2214563"/>
          </a:xfrm>
          <a:prstGeom prst="rect">
            <a:avLst/>
          </a:prstGeom>
          <a:noFill/>
          <a:ln w="9525">
            <a:noFill/>
            <a:miter lim="800000"/>
            <a:headEnd/>
            <a:tailEnd/>
          </a:ln>
        </p:spPr>
      </p:pic>
      <p:pic>
        <p:nvPicPr>
          <p:cNvPr id="13318" name="Picture 3" descr="C:\Documents and Settings\Admin\Мои документы\b-00000887-a-00000309.jpg"/>
          <p:cNvPicPr>
            <a:picLocks noChangeAspect="1" noChangeArrowheads="1"/>
          </p:cNvPicPr>
          <p:nvPr/>
        </p:nvPicPr>
        <p:blipFill>
          <a:blip r:embed="rId5"/>
          <a:srcRect/>
          <a:stretch>
            <a:fillRect/>
          </a:stretch>
        </p:blipFill>
        <p:spPr bwMode="auto">
          <a:xfrm>
            <a:off x="3000375" y="4000500"/>
            <a:ext cx="3000375" cy="2476500"/>
          </a:xfrm>
          <a:prstGeom prst="rect">
            <a:avLst/>
          </a:prstGeom>
          <a:noFill/>
          <a:ln w="9525">
            <a:noFill/>
            <a:miter lim="800000"/>
            <a:headEnd/>
            <a:tailEnd/>
          </a:ln>
        </p:spPr>
      </p:pic>
      <p:pic>
        <p:nvPicPr>
          <p:cNvPr id="13319" name="Picture 4" descr="C:\Documents and Settings\Admin\Мои документы\2007_06_15_13_cyprus_biotech.jpg"/>
          <p:cNvPicPr>
            <a:picLocks noChangeAspect="1" noChangeArrowheads="1"/>
          </p:cNvPicPr>
          <p:nvPr/>
        </p:nvPicPr>
        <p:blipFill>
          <a:blip r:embed="rId6"/>
          <a:srcRect/>
          <a:stretch>
            <a:fillRect/>
          </a:stretch>
        </p:blipFill>
        <p:spPr bwMode="auto">
          <a:xfrm>
            <a:off x="6162675" y="4071938"/>
            <a:ext cx="2717800" cy="2214562"/>
          </a:xfrm>
          <a:prstGeom prst="rect">
            <a:avLst/>
          </a:prstGeom>
          <a:noFill/>
          <a:ln w="9525">
            <a:noFill/>
            <a:miter lim="800000"/>
            <a:headEnd/>
            <a:tailEnd/>
          </a:ln>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par>
                          <p:cTn id="8" fill="hold">
                            <p:stCondLst>
                              <p:cond delay="2000"/>
                            </p:stCondLst>
                            <p:childTnLst>
                              <p:par>
                                <p:cTn id="9" presetID="31" presetClass="exit" presetSubtype="0" fill="hold" nodeType="afterEffect">
                                  <p:stCondLst>
                                    <p:cond delay="0"/>
                                  </p:stCondLst>
                                  <p:iterate type="lt">
                                    <p:tmPct val="5000"/>
                                  </p:iterate>
                                  <p:childTnLst>
                                    <p:anim calcmode="lin" valueType="num">
                                      <p:cBhvr>
                                        <p:cTn id="10" dur="1000"/>
                                        <p:tgtEl>
                                          <p:spTgt spid="13317"/>
                                        </p:tgtEl>
                                        <p:attrNameLst>
                                          <p:attrName>ppt_w</p:attrName>
                                        </p:attrNameLst>
                                      </p:cBhvr>
                                      <p:tavLst>
                                        <p:tav tm="0">
                                          <p:val>
                                            <p:strVal val="ppt_w"/>
                                          </p:val>
                                        </p:tav>
                                        <p:tav tm="100000">
                                          <p:val>
                                            <p:fltVal val="0"/>
                                          </p:val>
                                        </p:tav>
                                      </p:tavLst>
                                    </p:anim>
                                    <p:anim calcmode="lin" valueType="num">
                                      <p:cBhvr>
                                        <p:cTn id="11" dur="1000"/>
                                        <p:tgtEl>
                                          <p:spTgt spid="13317"/>
                                        </p:tgtEl>
                                        <p:attrNameLst>
                                          <p:attrName>ppt_h</p:attrName>
                                        </p:attrNameLst>
                                      </p:cBhvr>
                                      <p:tavLst>
                                        <p:tav tm="0">
                                          <p:val>
                                            <p:strVal val="ppt_h"/>
                                          </p:val>
                                        </p:tav>
                                        <p:tav tm="100000">
                                          <p:val>
                                            <p:fltVal val="0"/>
                                          </p:val>
                                        </p:tav>
                                      </p:tavLst>
                                    </p:anim>
                                    <p:anim calcmode="lin" valueType="num">
                                      <p:cBhvr>
                                        <p:cTn id="12" dur="1000"/>
                                        <p:tgtEl>
                                          <p:spTgt spid="13317"/>
                                        </p:tgtEl>
                                        <p:attrNameLst>
                                          <p:attrName>style.rotation</p:attrName>
                                        </p:attrNameLst>
                                      </p:cBhvr>
                                      <p:tavLst>
                                        <p:tav tm="0">
                                          <p:val>
                                            <p:fltVal val="0"/>
                                          </p:val>
                                        </p:tav>
                                        <p:tav tm="100000">
                                          <p:val>
                                            <p:fltVal val="90"/>
                                          </p:val>
                                        </p:tav>
                                      </p:tavLst>
                                    </p:anim>
                                    <p:animEffect transition="out" filter="fade">
                                      <p:cBhvr>
                                        <p:cTn id="13" dur="1000"/>
                                        <p:tgtEl>
                                          <p:spTgt spid="13317"/>
                                        </p:tgtEl>
                                      </p:cBhvr>
                                    </p:animEffect>
                                    <p:set>
                                      <p:cBhvr>
                                        <p:cTn id="14" dur="1" fill="hold">
                                          <p:stCondLst>
                                            <p:cond delay="999"/>
                                          </p:stCondLst>
                                        </p:cTn>
                                        <p:tgtEl>
                                          <p:spTgt spid="13317"/>
                                        </p:tgtEl>
                                        <p:attrNameLst>
                                          <p:attrName>style.visibility</p:attrName>
                                        </p:attrNameLst>
                                      </p:cBhvr>
                                      <p:to>
                                        <p:strVal val="hidden"/>
                                      </p:to>
                                    </p:set>
                                  </p:childTnLst>
                                </p:cTn>
                              </p:par>
                            </p:childTnLst>
                          </p:cTn>
                        </p:par>
                        <p:par>
                          <p:cTn id="15" fill="hold">
                            <p:stCondLst>
                              <p:cond delay="3000"/>
                            </p:stCondLst>
                            <p:childTnLst>
                              <p:par>
                                <p:cTn id="16" presetID="31" presetClass="exit" presetSubtype="0" fill="hold" nodeType="afterEffect">
                                  <p:stCondLst>
                                    <p:cond delay="0"/>
                                  </p:stCondLst>
                                  <p:iterate type="lt">
                                    <p:tmPct val="5000"/>
                                  </p:iterate>
                                  <p:childTnLst>
                                    <p:anim calcmode="lin" valueType="num">
                                      <p:cBhvr>
                                        <p:cTn id="17" dur="1000"/>
                                        <p:tgtEl>
                                          <p:spTgt spid="13318"/>
                                        </p:tgtEl>
                                        <p:attrNameLst>
                                          <p:attrName>ppt_w</p:attrName>
                                        </p:attrNameLst>
                                      </p:cBhvr>
                                      <p:tavLst>
                                        <p:tav tm="0">
                                          <p:val>
                                            <p:strVal val="ppt_w"/>
                                          </p:val>
                                        </p:tav>
                                        <p:tav tm="100000">
                                          <p:val>
                                            <p:fltVal val="0"/>
                                          </p:val>
                                        </p:tav>
                                      </p:tavLst>
                                    </p:anim>
                                    <p:anim calcmode="lin" valueType="num">
                                      <p:cBhvr>
                                        <p:cTn id="18" dur="1000"/>
                                        <p:tgtEl>
                                          <p:spTgt spid="13318"/>
                                        </p:tgtEl>
                                        <p:attrNameLst>
                                          <p:attrName>ppt_h</p:attrName>
                                        </p:attrNameLst>
                                      </p:cBhvr>
                                      <p:tavLst>
                                        <p:tav tm="0">
                                          <p:val>
                                            <p:strVal val="ppt_h"/>
                                          </p:val>
                                        </p:tav>
                                        <p:tav tm="100000">
                                          <p:val>
                                            <p:fltVal val="0"/>
                                          </p:val>
                                        </p:tav>
                                      </p:tavLst>
                                    </p:anim>
                                    <p:anim calcmode="lin" valueType="num">
                                      <p:cBhvr>
                                        <p:cTn id="19" dur="1000"/>
                                        <p:tgtEl>
                                          <p:spTgt spid="13318"/>
                                        </p:tgtEl>
                                        <p:attrNameLst>
                                          <p:attrName>style.rotation</p:attrName>
                                        </p:attrNameLst>
                                      </p:cBhvr>
                                      <p:tavLst>
                                        <p:tav tm="0">
                                          <p:val>
                                            <p:fltVal val="0"/>
                                          </p:val>
                                        </p:tav>
                                        <p:tav tm="100000">
                                          <p:val>
                                            <p:fltVal val="90"/>
                                          </p:val>
                                        </p:tav>
                                      </p:tavLst>
                                    </p:anim>
                                    <p:animEffect transition="out" filter="fade">
                                      <p:cBhvr>
                                        <p:cTn id="20" dur="1000"/>
                                        <p:tgtEl>
                                          <p:spTgt spid="13318"/>
                                        </p:tgtEl>
                                      </p:cBhvr>
                                    </p:animEffect>
                                    <p:set>
                                      <p:cBhvr>
                                        <p:cTn id="21" dur="1" fill="hold">
                                          <p:stCondLst>
                                            <p:cond delay="999"/>
                                          </p:stCondLst>
                                        </p:cTn>
                                        <p:tgtEl>
                                          <p:spTgt spid="13318"/>
                                        </p:tgtEl>
                                        <p:attrNameLst>
                                          <p:attrName>style.visibility</p:attrName>
                                        </p:attrNameLst>
                                      </p:cBhvr>
                                      <p:to>
                                        <p:strVal val="hidden"/>
                                      </p:to>
                                    </p:set>
                                  </p:childTnLst>
                                </p:cTn>
                              </p:par>
                            </p:childTnLst>
                          </p:cTn>
                        </p:par>
                        <p:par>
                          <p:cTn id="22" fill="hold">
                            <p:stCondLst>
                              <p:cond delay="4000"/>
                            </p:stCondLst>
                            <p:childTnLst>
                              <p:par>
                                <p:cTn id="23" presetID="10" presetClass="entr" presetSubtype="0" fill="hold" nodeType="afterEffect">
                                  <p:stCondLst>
                                    <p:cond delay="0"/>
                                  </p:stCondLst>
                                  <p:childTnLst>
                                    <p:set>
                                      <p:cBhvr>
                                        <p:cTn id="24" dur="1" fill="hold">
                                          <p:stCondLst>
                                            <p:cond delay="0"/>
                                          </p:stCondLst>
                                        </p:cTn>
                                        <p:tgtEl>
                                          <p:spTgt spid="13315"/>
                                        </p:tgtEl>
                                        <p:attrNameLst>
                                          <p:attrName>style.visibility</p:attrName>
                                        </p:attrNameLst>
                                      </p:cBhvr>
                                      <p:to>
                                        <p:strVal val="visible"/>
                                      </p:to>
                                    </p:set>
                                    <p:animEffect transition="in" filter="fade">
                                      <p:cBhvr>
                                        <p:cTn id="25" dur="2000"/>
                                        <p:tgtEl>
                                          <p:spTgt spid="13315"/>
                                        </p:tgtEl>
                                      </p:cBhvr>
                                    </p:animEffect>
                                  </p:childTnLst>
                                </p:cTn>
                              </p:par>
                            </p:childTnLst>
                          </p:cTn>
                        </p:par>
                        <p:par>
                          <p:cTn id="26" fill="hold">
                            <p:stCondLst>
                              <p:cond delay="6000"/>
                            </p:stCondLst>
                            <p:childTnLst>
                              <p:par>
                                <p:cTn id="27" presetID="10" presetClass="entr" presetSubtype="0" fill="hold" nodeType="afterEffect">
                                  <p:stCondLst>
                                    <p:cond delay="0"/>
                                  </p:stCondLst>
                                  <p:childTnLst>
                                    <p:set>
                                      <p:cBhvr>
                                        <p:cTn id="28" dur="1" fill="hold">
                                          <p:stCondLst>
                                            <p:cond delay="0"/>
                                          </p:stCondLst>
                                        </p:cTn>
                                        <p:tgtEl>
                                          <p:spTgt spid="13319"/>
                                        </p:tgtEl>
                                        <p:attrNameLst>
                                          <p:attrName>style.visibility</p:attrName>
                                        </p:attrNameLst>
                                      </p:cBhvr>
                                      <p:to>
                                        <p:strVal val="visible"/>
                                      </p:to>
                                    </p:set>
                                    <p:animEffect transition="in" filter="fade">
                                      <p:cBhvr>
                                        <p:cTn id="29" dur="2000"/>
                                        <p:tgtEl>
                                          <p:spTgt spid="13319"/>
                                        </p:tgtEl>
                                      </p:cBhvr>
                                    </p:animEffect>
                                  </p:childTnLst>
                                </p:cTn>
                              </p:par>
                            </p:childTnLst>
                          </p:cTn>
                        </p:par>
                        <p:par>
                          <p:cTn id="30" fill="hold">
                            <p:stCondLst>
                              <p:cond delay="8000"/>
                            </p:stCondLst>
                            <p:childTnLst>
                              <p:par>
                                <p:cTn id="31" presetID="53" presetClass="entr" presetSubtype="0" fill="hold" nodeType="afterEffect">
                                  <p:stCondLst>
                                    <p:cond delay="0"/>
                                  </p:stCondLst>
                                  <p:iterate type="lt">
                                    <p:tmPct val="0"/>
                                  </p:iterate>
                                  <p:childTnLst>
                                    <p:set>
                                      <p:cBhvr>
                                        <p:cTn id="32" dur="1" fill="hold">
                                          <p:stCondLst>
                                            <p:cond delay="0"/>
                                          </p:stCondLst>
                                        </p:cTn>
                                        <p:tgtEl>
                                          <p:spTgt spid="13317"/>
                                        </p:tgtEl>
                                        <p:attrNameLst>
                                          <p:attrName>style.visibility</p:attrName>
                                        </p:attrNameLst>
                                      </p:cBhvr>
                                      <p:to>
                                        <p:strVal val="visible"/>
                                      </p:to>
                                    </p:set>
                                    <p:anim calcmode="lin" valueType="num">
                                      <p:cBhvr>
                                        <p:cTn id="33" dur="500" fill="hold"/>
                                        <p:tgtEl>
                                          <p:spTgt spid="13317"/>
                                        </p:tgtEl>
                                        <p:attrNameLst>
                                          <p:attrName>ppt_w</p:attrName>
                                        </p:attrNameLst>
                                      </p:cBhvr>
                                      <p:tavLst>
                                        <p:tav tm="0">
                                          <p:val>
                                            <p:fltVal val="0"/>
                                          </p:val>
                                        </p:tav>
                                        <p:tav tm="100000">
                                          <p:val>
                                            <p:strVal val="#ppt_w"/>
                                          </p:val>
                                        </p:tav>
                                      </p:tavLst>
                                    </p:anim>
                                    <p:anim calcmode="lin" valueType="num">
                                      <p:cBhvr>
                                        <p:cTn id="34" dur="500" fill="hold"/>
                                        <p:tgtEl>
                                          <p:spTgt spid="13317"/>
                                        </p:tgtEl>
                                        <p:attrNameLst>
                                          <p:attrName>ppt_h</p:attrName>
                                        </p:attrNameLst>
                                      </p:cBhvr>
                                      <p:tavLst>
                                        <p:tav tm="0">
                                          <p:val>
                                            <p:fltVal val="0"/>
                                          </p:val>
                                        </p:tav>
                                        <p:tav tm="100000">
                                          <p:val>
                                            <p:strVal val="#ppt_h"/>
                                          </p:val>
                                        </p:tav>
                                      </p:tavLst>
                                    </p:anim>
                                    <p:animEffect transition="in" filter="fade">
                                      <p:cBhvr>
                                        <p:cTn id="35" dur="500"/>
                                        <p:tgtEl>
                                          <p:spTgt spid="13317"/>
                                        </p:tgtEl>
                                      </p:cBhvr>
                                    </p:animEffect>
                                  </p:childTnLst>
                                </p:cTn>
                              </p:par>
                            </p:childTnLst>
                          </p:cTn>
                        </p:par>
                        <p:par>
                          <p:cTn id="36" fill="hold">
                            <p:stCondLst>
                              <p:cond delay="8500"/>
                            </p:stCondLst>
                            <p:childTnLst>
                              <p:par>
                                <p:cTn id="37" presetID="53" presetClass="entr" presetSubtype="0" fill="hold" nodeType="afterEffect">
                                  <p:stCondLst>
                                    <p:cond delay="0"/>
                                  </p:stCondLst>
                                  <p:iterate type="lt">
                                    <p:tmPct val="0"/>
                                  </p:iterate>
                                  <p:childTnLst>
                                    <p:set>
                                      <p:cBhvr>
                                        <p:cTn id="38" dur="1" fill="hold">
                                          <p:stCondLst>
                                            <p:cond delay="0"/>
                                          </p:stCondLst>
                                        </p:cTn>
                                        <p:tgtEl>
                                          <p:spTgt spid="13318"/>
                                        </p:tgtEl>
                                        <p:attrNameLst>
                                          <p:attrName>style.visibility</p:attrName>
                                        </p:attrNameLst>
                                      </p:cBhvr>
                                      <p:to>
                                        <p:strVal val="visible"/>
                                      </p:to>
                                    </p:set>
                                    <p:anim calcmode="lin" valueType="num">
                                      <p:cBhvr>
                                        <p:cTn id="39" dur="500" fill="hold"/>
                                        <p:tgtEl>
                                          <p:spTgt spid="13318"/>
                                        </p:tgtEl>
                                        <p:attrNameLst>
                                          <p:attrName>ppt_w</p:attrName>
                                        </p:attrNameLst>
                                      </p:cBhvr>
                                      <p:tavLst>
                                        <p:tav tm="0">
                                          <p:val>
                                            <p:fltVal val="0"/>
                                          </p:val>
                                        </p:tav>
                                        <p:tav tm="100000">
                                          <p:val>
                                            <p:strVal val="#ppt_w"/>
                                          </p:val>
                                        </p:tav>
                                      </p:tavLst>
                                    </p:anim>
                                    <p:anim calcmode="lin" valueType="num">
                                      <p:cBhvr>
                                        <p:cTn id="40" dur="500" fill="hold"/>
                                        <p:tgtEl>
                                          <p:spTgt spid="13318"/>
                                        </p:tgtEl>
                                        <p:attrNameLst>
                                          <p:attrName>ppt_h</p:attrName>
                                        </p:attrNameLst>
                                      </p:cBhvr>
                                      <p:tavLst>
                                        <p:tav tm="0">
                                          <p:val>
                                            <p:fltVal val="0"/>
                                          </p:val>
                                        </p:tav>
                                        <p:tav tm="100000">
                                          <p:val>
                                            <p:strVal val="#ppt_h"/>
                                          </p:val>
                                        </p:tav>
                                      </p:tavLst>
                                    </p:anim>
                                    <p:animEffect transition="in" filter="fade">
                                      <p:cBhvr>
                                        <p:cTn id="41" dur="500"/>
                                        <p:tgtEl>
                                          <p:spTgt spid="13318"/>
                                        </p:tgtEl>
                                      </p:cBhvr>
                                    </p:animEffect>
                                  </p:childTnLst>
                                </p:cTn>
                              </p:par>
                            </p:childTnLst>
                          </p:cTn>
                        </p:par>
                        <p:par>
                          <p:cTn id="42" fill="hold">
                            <p:stCondLst>
                              <p:cond delay="9000"/>
                            </p:stCondLst>
                            <p:childTnLst>
                              <p:par>
                                <p:cTn id="43" presetID="17" presetClass="entr" presetSubtype="10" fill="hold" grpId="0" nodeType="afterEffect">
                                  <p:stCondLst>
                                    <p:cond delay="0"/>
                                  </p:stCondLst>
                                  <p:childTnLst>
                                    <p:set>
                                      <p:cBhvr>
                                        <p:cTn id="44" dur="1" fill="hold">
                                          <p:stCondLst>
                                            <p:cond delay="0"/>
                                          </p:stCondLst>
                                        </p:cTn>
                                        <p:tgtEl>
                                          <p:spTgt spid="13316">
                                            <p:txEl>
                                              <p:pRg st="0" end="0"/>
                                            </p:txEl>
                                          </p:spTgt>
                                        </p:tgtEl>
                                        <p:attrNameLst>
                                          <p:attrName>style.visibility</p:attrName>
                                        </p:attrNameLst>
                                      </p:cBhvr>
                                      <p:to>
                                        <p:strVal val="visible"/>
                                      </p:to>
                                    </p:set>
                                    <p:anim calcmode="lin" valueType="num">
                                      <p:cBhvr>
                                        <p:cTn id="45" dur="500" fill="hold"/>
                                        <p:tgtEl>
                                          <p:spTgt spid="13316">
                                            <p:txEl>
                                              <p:pRg st="0" end="0"/>
                                            </p:txEl>
                                          </p:spTgt>
                                        </p:tgtEl>
                                        <p:attrNameLst>
                                          <p:attrName>ppt_w</p:attrName>
                                        </p:attrNameLst>
                                      </p:cBhvr>
                                      <p:tavLst>
                                        <p:tav tm="0">
                                          <p:val>
                                            <p:fltVal val="0"/>
                                          </p:val>
                                        </p:tav>
                                        <p:tav tm="100000">
                                          <p:val>
                                            <p:strVal val="#ppt_w"/>
                                          </p:val>
                                        </p:tav>
                                      </p:tavLst>
                                    </p:anim>
                                    <p:anim calcmode="lin" valueType="num">
                                      <p:cBhvr>
                                        <p:cTn id="46" dur="500" fill="hold"/>
                                        <p:tgtEl>
                                          <p:spTgt spid="1331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428604"/>
            <a:ext cx="8229600" cy="1250950"/>
          </a:xfrm>
        </p:spPr>
        <p:txBody>
          <a:bodyPr>
            <a:normAutofit fontScale="90000"/>
          </a:bodyPr>
          <a:lstStyle/>
          <a:p>
            <a:pPr eaLnBrk="1" hangingPunct="1">
              <a:defRPr/>
            </a:pPr>
            <a:r>
              <a:rPr lang="ru-RU" sz="4400" dirty="0" smtClean="0"/>
              <a:t>Генетически модифицированные продукты на мировом рынке</a:t>
            </a:r>
            <a:r>
              <a:rPr lang="ru-RU" dirty="0" smtClean="0"/>
              <a:t/>
            </a:r>
            <a:br>
              <a:rPr lang="ru-RU" dirty="0" smtClean="0"/>
            </a:br>
            <a:endParaRPr lang="ru-RU" dirty="0"/>
          </a:p>
        </p:txBody>
      </p:sp>
      <p:sp>
        <p:nvSpPr>
          <p:cNvPr id="14339" name="Содержимое 2"/>
          <p:cNvSpPr>
            <a:spLocks noGrp="1"/>
          </p:cNvSpPr>
          <p:nvPr>
            <p:ph sz="half" idx="1"/>
          </p:nvPr>
        </p:nvSpPr>
        <p:spPr>
          <a:xfrm>
            <a:off x="539750" y="2133600"/>
            <a:ext cx="3816350" cy="3621088"/>
          </a:xfrm>
        </p:spPr>
        <p:txBody>
          <a:bodyPr/>
          <a:lstStyle/>
          <a:p>
            <a:pPr eaLnBrk="1" hangingPunct="1"/>
            <a:r>
              <a:rPr lang="ru-RU" sz="1800" smtClean="0"/>
              <a:t>Сейчас многие страны используют ГМП. Среди них США, Канада, Китай, Австралия, Аргентина, Мексика, Уругвай. </a:t>
            </a:r>
          </a:p>
          <a:p>
            <a:pPr algn="just" eaLnBrk="1" hangingPunct="1"/>
            <a:r>
              <a:rPr lang="ru-RU" sz="1800" smtClean="0"/>
              <a:t>США является крупнейшим производителем ГМП (80% продуктовых товаров  изготовлены с использованием генетически модифицированных ингредиентов ).</a:t>
            </a:r>
          </a:p>
          <a:p>
            <a:pPr eaLnBrk="1" hangingPunct="1">
              <a:buFont typeface="Wingdings 2" pitchFamily="18" charset="2"/>
              <a:buNone/>
            </a:pPr>
            <a:endParaRPr lang="ru-RU" smtClean="0"/>
          </a:p>
        </p:txBody>
      </p:sp>
      <p:pic>
        <p:nvPicPr>
          <p:cNvPr id="14340" name="Picture 2" descr="C:\Documents and Settings\Admin\Мои документы\17707_MZ2D3048ed_w660.jpg"/>
          <p:cNvPicPr>
            <a:picLocks noGrp="1" noChangeAspect="1" noChangeArrowheads="1"/>
          </p:cNvPicPr>
          <p:nvPr>
            <p:ph sz="half" idx="2"/>
          </p:nvPr>
        </p:nvPicPr>
        <p:blipFill>
          <a:blip r:embed="rId3"/>
          <a:srcRect/>
          <a:stretch>
            <a:fillRect/>
          </a:stretch>
        </p:blipFill>
        <p:spPr>
          <a:xfrm>
            <a:off x="4714875" y="2143125"/>
            <a:ext cx="3714750" cy="3429000"/>
          </a:xfrm>
          <a:noFill/>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50" presetClass="entr" presetSubtype="0" decel="100000" fill="hold" nodeType="afterEffect">
                                  <p:stCondLst>
                                    <p:cond delay="0"/>
                                  </p:stCondLst>
                                  <p:childTnLst>
                                    <p:set>
                                      <p:cBhvr>
                                        <p:cTn id="13" dur="1" fill="hold">
                                          <p:stCondLst>
                                            <p:cond delay="0"/>
                                          </p:stCondLst>
                                        </p:cTn>
                                        <p:tgtEl>
                                          <p:spTgt spid="14340"/>
                                        </p:tgtEl>
                                        <p:attrNameLst>
                                          <p:attrName>style.visibility</p:attrName>
                                        </p:attrNameLst>
                                      </p:cBhvr>
                                      <p:to>
                                        <p:strVal val="visible"/>
                                      </p:to>
                                    </p:set>
                                    <p:anim calcmode="lin" valueType="num">
                                      <p:cBhvr>
                                        <p:cTn id="14" dur="1000" fill="hold"/>
                                        <p:tgtEl>
                                          <p:spTgt spid="14340"/>
                                        </p:tgtEl>
                                        <p:attrNameLst>
                                          <p:attrName>ppt_w</p:attrName>
                                        </p:attrNameLst>
                                      </p:cBhvr>
                                      <p:tavLst>
                                        <p:tav tm="0">
                                          <p:val>
                                            <p:strVal val="#ppt_w+.3"/>
                                          </p:val>
                                        </p:tav>
                                        <p:tav tm="100000">
                                          <p:val>
                                            <p:strVal val="#ppt_w"/>
                                          </p:val>
                                        </p:tav>
                                      </p:tavLst>
                                    </p:anim>
                                    <p:anim calcmode="lin" valueType="num">
                                      <p:cBhvr>
                                        <p:cTn id="15" dur="1000" fill="hold"/>
                                        <p:tgtEl>
                                          <p:spTgt spid="14340"/>
                                        </p:tgtEl>
                                        <p:attrNameLst>
                                          <p:attrName>ppt_h</p:attrName>
                                        </p:attrNameLst>
                                      </p:cBhvr>
                                      <p:tavLst>
                                        <p:tav tm="0">
                                          <p:val>
                                            <p:strVal val="#ppt_h"/>
                                          </p:val>
                                        </p:tav>
                                        <p:tav tm="100000">
                                          <p:val>
                                            <p:strVal val="#ppt_h"/>
                                          </p:val>
                                        </p:tav>
                                      </p:tavLst>
                                    </p:anim>
                                    <p:animEffect transition="in" filter="fade">
                                      <p:cBhvr>
                                        <p:cTn id="16" dur="1000"/>
                                        <p:tgtEl>
                                          <p:spTgt spid="14340"/>
                                        </p:tgtEl>
                                      </p:cBhvr>
                                    </p:animEffect>
                                  </p:childTnLst>
                                </p:cTn>
                              </p:par>
                            </p:childTnLst>
                          </p:cTn>
                        </p:par>
                        <p:par>
                          <p:cTn id="17" fill="hold">
                            <p:stCondLst>
                              <p:cond delay="2000"/>
                            </p:stCondLst>
                            <p:childTnLst>
                              <p:par>
                                <p:cTn id="18" presetID="27" presetClass="entr" presetSubtype="0" fill="hold" grpId="0" nodeType="afterEffect">
                                  <p:stCondLst>
                                    <p:cond delay="0"/>
                                  </p:stCondLst>
                                  <p:iterate type="lt">
                                    <p:tmPct val="50000"/>
                                  </p:iterate>
                                  <p:childTnLst>
                                    <p:set>
                                      <p:cBhvr>
                                        <p:cTn id="19" dur="1" fill="hold">
                                          <p:stCondLst>
                                            <p:cond delay="0"/>
                                          </p:stCondLst>
                                        </p:cTn>
                                        <p:tgtEl>
                                          <p:spTgt spid="14339">
                                            <p:txEl>
                                              <p:pRg st="0" end="0"/>
                                            </p:txEl>
                                          </p:spTgt>
                                        </p:tgtEl>
                                        <p:attrNameLst>
                                          <p:attrName>style.visibility</p:attrName>
                                        </p:attrNameLst>
                                      </p:cBhvr>
                                      <p:to>
                                        <p:strVal val="visible"/>
                                      </p:to>
                                    </p:set>
                                    <p:anim calcmode="discrete" valueType="clr">
                                      <p:cBhvr override="childStyle">
                                        <p:cTn id="20" dur="80"/>
                                        <p:tgtEl>
                                          <p:spTgt spid="1433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14339">
                                            <p:txEl>
                                              <p:pRg st="0" end="0"/>
                                            </p:txEl>
                                          </p:spTgt>
                                        </p:tgtEl>
                                        <p:attrNameLst>
                                          <p:attrName>fillcolor</p:attrName>
                                        </p:attrNameLst>
                                      </p:cBhvr>
                                      <p:tavLst>
                                        <p:tav tm="0">
                                          <p:val>
                                            <p:clrVal>
                                              <a:schemeClr val="accent2"/>
                                            </p:clrVal>
                                          </p:val>
                                        </p:tav>
                                        <p:tav tm="50000">
                                          <p:val>
                                            <p:clrVal>
                                              <a:schemeClr val="hlink"/>
                                            </p:clrVal>
                                          </p:val>
                                        </p:tav>
                                      </p:tavLst>
                                    </p:anim>
                                    <p:set>
                                      <p:cBhvr>
                                        <p:cTn id="22" dur="80"/>
                                        <p:tgtEl>
                                          <p:spTgt spid="14339">
                                            <p:txEl>
                                              <p:pRg st="0" end="0"/>
                                            </p:txEl>
                                          </p:spTgt>
                                        </p:tgtEl>
                                        <p:attrNameLst>
                                          <p:attrName>fill.type</p:attrName>
                                        </p:attrNameLst>
                                      </p:cBhvr>
                                      <p:to>
                                        <p:strVal val="solid"/>
                                      </p:to>
                                    </p:set>
                                  </p:childTnLst>
                                </p:cTn>
                              </p:par>
                            </p:childTnLst>
                          </p:cTn>
                        </p:par>
                        <p:par>
                          <p:cTn id="23" fill="hold">
                            <p:stCondLst>
                              <p:cond delay="5760"/>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14339">
                                            <p:txEl>
                                              <p:pRg st="1" end="1"/>
                                            </p:txEl>
                                          </p:spTgt>
                                        </p:tgtEl>
                                        <p:attrNameLst>
                                          <p:attrName>style.visibility</p:attrName>
                                        </p:attrNameLst>
                                      </p:cBhvr>
                                      <p:to>
                                        <p:strVal val="visible"/>
                                      </p:to>
                                    </p:set>
                                    <p:anim calcmode="discrete" valueType="clr">
                                      <p:cBhvr override="childStyle">
                                        <p:cTn id="26" dur="80"/>
                                        <p:tgtEl>
                                          <p:spTgt spid="1433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4339">
                                            <p:txEl>
                                              <p:pRg st="1" end="1"/>
                                            </p:txEl>
                                          </p:spTgt>
                                        </p:tgtEl>
                                        <p:attrNameLst>
                                          <p:attrName>fillcolor</p:attrName>
                                        </p:attrNameLst>
                                      </p:cBhvr>
                                      <p:tavLst>
                                        <p:tav tm="0">
                                          <p:val>
                                            <p:clrVal>
                                              <a:schemeClr val="accent2"/>
                                            </p:clrVal>
                                          </p:val>
                                        </p:tav>
                                        <p:tav tm="50000">
                                          <p:val>
                                            <p:clrVal>
                                              <a:schemeClr val="hlink"/>
                                            </p:clrVal>
                                          </p:val>
                                        </p:tav>
                                      </p:tavLst>
                                    </p:anim>
                                    <p:set>
                                      <p:cBhvr>
                                        <p:cTn id="28" dur="80"/>
                                        <p:tgtEl>
                                          <p:spTgt spid="14339">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229600" cy="1252728"/>
          </a:xfrm>
        </p:spPr>
        <p:txBody>
          <a:bodyPr>
            <a:normAutofit fontScale="90000"/>
          </a:bodyPr>
          <a:lstStyle/>
          <a:p>
            <a:pPr eaLnBrk="1" hangingPunct="1">
              <a:defRPr/>
            </a:pPr>
            <a:r>
              <a:rPr lang="ru-RU" sz="3100" dirty="0" smtClean="0"/>
              <a:t>Генетически модифицированные или обычные продукты - свобода выбора каждого </a:t>
            </a:r>
            <a:r>
              <a:rPr lang="ru-RU" dirty="0" smtClean="0"/>
              <a:t/>
            </a:r>
            <a:br>
              <a:rPr lang="ru-RU" dirty="0" smtClean="0"/>
            </a:br>
            <a:endParaRPr lang="ru-RU" dirty="0"/>
          </a:p>
        </p:txBody>
      </p:sp>
      <p:sp>
        <p:nvSpPr>
          <p:cNvPr id="15363" name="Содержимое 2"/>
          <p:cNvSpPr>
            <a:spLocks noGrp="1"/>
          </p:cNvSpPr>
          <p:nvPr>
            <p:ph idx="1"/>
          </p:nvPr>
        </p:nvSpPr>
        <p:spPr>
          <a:xfrm>
            <a:off x="214313" y="2232025"/>
            <a:ext cx="8229600" cy="4625975"/>
          </a:xfrm>
        </p:spPr>
        <p:txBody>
          <a:bodyPr/>
          <a:lstStyle/>
          <a:p>
            <a:pPr algn="just" eaLnBrk="1" hangingPunct="1"/>
            <a:r>
              <a:rPr lang="ru-RU" sz="2000" smtClean="0"/>
              <a:t>Неконтролируемое потребление генетически модифицированных продуктов может иметь непредсказуемые последствия в будущем. Но чтобы полностью понять все риски употребления в пищу трансгенных продуктов, должно пройти несколько десятков лет и смениться несколько поколений, питавшихся этими продуктами.</a:t>
            </a:r>
          </a:p>
          <a:p>
            <a:pPr algn="just" eaLnBrk="1" hangingPunct="1"/>
            <a:endParaRPr lang="ru-RU" sz="2000" smtClean="0"/>
          </a:p>
          <a:p>
            <a:pPr algn="just" eaLnBrk="1" hangingPunct="1"/>
            <a:r>
              <a:rPr lang="ru-RU" sz="2000" smtClean="0"/>
              <a:t>Надежнее всего употреблять в пищу отечественные продукты. Однако, человек сам в праве выбирать, как жить и чем питаться! Главное, чтобы этот выбор был осознанным и основывался на научно доказанных фактах, а не на слухах.</a:t>
            </a:r>
          </a:p>
          <a:p>
            <a:pPr algn="just" eaLnBrk="1" hangingPunct="1">
              <a:buFont typeface="Wingdings 2" pitchFamily="18" charset="2"/>
              <a:buNone/>
            </a:pPr>
            <a:endParaRPr lang="ru-RU"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mph" presetSubtype="0" fill="hold" grpId="0" nodeType="afterEffect">
                                  <p:stCondLst>
                                    <p:cond delay="0"/>
                                  </p:stCondLst>
                                  <p:childTnLst>
                                    <p:animClr clrSpc="hsl" dir="cw">
                                      <p:cBhvr override="childStyle">
                                        <p:cTn id="6" dur="500" fill="hold"/>
                                        <p:tgtEl>
                                          <p:spTgt spid="2"/>
                                        </p:tgtEl>
                                        <p:attrNameLst>
                                          <p:attrName>style.color</p:attrName>
                                        </p:attrNameLst>
                                      </p:cBhvr>
                                      <p:by>
                                        <p:hsl h="7200000" s="0" l="0"/>
                                      </p:by>
                                    </p:animClr>
                                    <p:animClr clrSpc="hsl" dir="cw">
                                      <p:cBhvr>
                                        <p:cTn id="7" dur="500" fill="hold"/>
                                        <p:tgtEl>
                                          <p:spTgt spid="2"/>
                                        </p:tgtEl>
                                        <p:attrNameLst>
                                          <p:attrName>fillcolor</p:attrName>
                                        </p:attrNameLst>
                                      </p:cBhvr>
                                      <p:by>
                                        <p:hsl h="7200000" s="0" l="0"/>
                                      </p:by>
                                    </p:animClr>
                                    <p:animClr clrSpc="hsl" dir="cw">
                                      <p:cBhvr>
                                        <p:cTn id="8" dur="500" fill="hold"/>
                                        <p:tgtEl>
                                          <p:spTgt spid="2"/>
                                        </p:tgtEl>
                                        <p:attrNameLst>
                                          <p:attrName>stroke.color</p:attrName>
                                        </p:attrNameLst>
                                      </p:cBhvr>
                                      <p:by>
                                        <p:hsl h="7200000" s="0" l="0"/>
                                      </p:by>
                                    </p:animClr>
                                    <p:set>
                                      <p:cBhvr>
                                        <p:cTn id="9" dur="500" fill="hold"/>
                                        <p:tgtEl>
                                          <p:spTgt spid="2"/>
                                        </p:tgtEl>
                                        <p:attrNameLst>
                                          <p:attrName>fill.type</p:attrName>
                                        </p:attrNameLst>
                                      </p:cBhvr>
                                      <p:to>
                                        <p:strVal val="solid"/>
                                      </p:to>
                                    </p:set>
                                  </p:childTnLst>
                                </p:cTn>
                              </p:par>
                            </p:childTnLst>
                          </p:cTn>
                        </p:par>
                        <p:par>
                          <p:cTn id="10" fill="hold">
                            <p:stCondLst>
                              <p:cond delay="500"/>
                            </p:stCondLst>
                            <p:childTnLst>
                              <p:par>
                                <p:cTn id="11" presetID="17" presetClass="entr" presetSubtype="10" fill="hold" grpId="0" nodeType="after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p:cTn id="13"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5363">
                                            <p:txEl>
                                              <p:pRg st="0" end="0"/>
                                            </p:txEl>
                                          </p:spTgt>
                                        </p:tgtEl>
                                        <p:attrNameLst>
                                          <p:attrName>ppt_h</p:attrName>
                                        </p:attrNameLst>
                                      </p:cBhvr>
                                      <p:tavLst>
                                        <p:tav tm="0">
                                          <p:val>
                                            <p:strVal val="#ppt_h"/>
                                          </p:val>
                                        </p:tav>
                                        <p:tav tm="100000">
                                          <p:val>
                                            <p:strVal val="#ppt_h"/>
                                          </p:val>
                                        </p:tav>
                                      </p:tavLst>
                                    </p:anim>
                                  </p:childTnLst>
                                </p:cTn>
                              </p:par>
                            </p:childTnLst>
                          </p:cTn>
                        </p:par>
                        <p:par>
                          <p:cTn id="15" fill="hold">
                            <p:stCondLst>
                              <p:cond delay="1000"/>
                            </p:stCondLst>
                            <p:childTnLst>
                              <p:par>
                                <p:cTn id="16" presetID="17" presetClass="entr" presetSubtype="10" fill="hold" grpId="0" nodeType="afterEffect">
                                  <p:stCondLst>
                                    <p:cond delay="0"/>
                                  </p:stCondLst>
                                  <p:childTnLst>
                                    <p:set>
                                      <p:cBhvr>
                                        <p:cTn id="17" dur="1" fill="hold">
                                          <p:stCondLst>
                                            <p:cond delay="0"/>
                                          </p:stCondLst>
                                        </p:cTn>
                                        <p:tgtEl>
                                          <p:spTgt spid="15363">
                                            <p:txEl>
                                              <p:pRg st="2" end="2"/>
                                            </p:txEl>
                                          </p:spTgt>
                                        </p:tgtEl>
                                        <p:attrNameLst>
                                          <p:attrName>style.visibility</p:attrName>
                                        </p:attrNameLst>
                                      </p:cBhvr>
                                      <p:to>
                                        <p:strVal val="visible"/>
                                      </p:to>
                                    </p:set>
                                    <p:anim calcmode="lin" valueType="num">
                                      <p:cBhvr>
                                        <p:cTn id="18"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1536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Содержимое 2"/>
          <p:cNvSpPr>
            <a:spLocks noGrp="1"/>
          </p:cNvSpPr>
          <p:nvPr>
            <p:ph sz="half" idx="1"/>
          </p:nvPr>
        </p:nvSpPr>
        <p:spPr>
          <a:xfrm>
            <a:off x="285750" y="2246313"/>
            <a:ext cx="4038600" cy="4611687"/>
          </a:xfrm>
        </p:spPr>
        <p:txBody>
          <a:bodyPr/>
          <a:lstStyle/>
          <a:p>
            <a:pPr eaLnBrk="1" hangingPunct="1"/>
            <a:r>
              <a:rPr lang="ru-RU" sz="1800" smtClean="0"/>
              <a:t>Основными пищевыми веществами, необходимыми для восполнения энергетических затрат, построения и возобновления тканей, являются белки, жиры и углеводы.</a:t>
            </a:r>
          </a:p>
          <a:p>
            <a:pPr algn="just" eaLnBrk="1" hangingPunct="1"/>
            <a:r>
              <a:rPr lang="ru-RU" sz="1800" b="1" smtClean="0"/>
              <a:t>Белки. </a:t>
            </a:r>
            <a:r>
              <a:rPr lang="ru-RU" sz="1800" smtClean="0"/>
              <a:t>Это высокомолекулярные азотистые соединения, состоящие из аминокислот, </a:t>
            </a:r>
            <a:r>
              <a:rPr lang="ru-RU" sz="1800" b="1" i="1" smtClean="0"/>
              <a:t>основной пластический материал</a:t>
            </a:r>
            <a:r>
              <a:rPr lang="ru-RU" sz="1800" smtClean="0"/>
              <a:t>, из которого строятся ткани организма</a:t>
            </a:r>
          </a:p>
        </p:txBody>
      </p:sp>
      <p:sp>
        <p:nvSpPr>
          <p:cNvPr id="5" name="Заголовок 1"/>
          <p:cNvSpPr>
            <a:spLocks noGrp="1"/>
          </p:cNvSpPr>
          <p:nvPr>
            <p:ph type="title"/>
          </p:nvPr>
        </p:nvSpPr>
        <p:spPr/>
        <p:txBody>
          <a:bodyPr>
            <a:normAutofit fontScale="90000"/>
          </a:bodyPr>
          <a:lstStyle/>
          <a:p>
            <a:pPr eaLnBrk="1" hangingPunct="1">
              <a:defRPr/>
            </a:pPr>
            <a:r>
              <a:rPr lang="ru-RU" dirty="0" smtClean="0"/>
              <a:t>Что должно входить в рацион правильного питания?</a:t>
            </a:r>
            <a:endParaRPr lang="ru-RU" dirty="0"/>
          </a:p>
        </p:txBody>
      </p:sp>
      <p:pic>
        <p:nvPicPr>
          <p:cNvPr id="16388" name="Picture 2" descr="C:\Documents and Settings\Admin\Мои документы\71.jpg"/>
          <p:cNvPicPr>
            <a:picLocks noGrp="1" noChangeAspect="1" noChangeArrowheads="1"/>
          </p:cNvPicPr>
          <p:nvPr>
            <p:ph sz="half" idx="2"/>
          </p:nvPr>
        </p:nvPicPr>
        <p:blipFill>
          <a:blip r:embed="rId3"/>
          <a:srcRect/>
          <a:stretch>
            <a:fillRect/>
          </a:stretch>
        </p:blipFill>
        <p:spPr>
          <a:xfrm>
            <a:off x="5000625" y="3929063"/>
            <a:ext cx="1609725" cy="2428875"/>
          </a:xfrm>
          <a:noFill/>
        </p:spPr>
      </p:pic>
      <p:pic>
        <p:nvPicPr>
          <p:cNvPr id="16389" name="Picture 3" descr="C:\Documents and Settings\Admin\Мои документы\img.jpg"/>
          <p:cNvPicPr>
            <a:picLocks noChangeAspect="1" noChangeArrowheads="1"/>
          </p:cNvPicPr>
          <p:nvPr/>
        </p:nvPicPr>
        <p:blipFill>
          <a:blip r:embed="rId4"/>
          <a:srcRect/>
          <a:stretch>
            <a:fillRect/>
          </a:stretch>
        </p:blipFill>
        <p:spPr bwMode="auto">
          <a:xfrm>
            <a:off x="6643688" y="1643063"/>
            <a:ext cx="2214562" cy="2214562"/>
          </a:xfrm>
          <a:prstGeom prst="rect">
            <a:avLst/>
          </a:prstGeom>
          <a:noFill/>
          <a:ln w="9525">
            <a:noFill/>
            <a:miter lim="800000"/>
            <a:headEnd/>
            <a:tailEnd/>
          </a:ln>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style.rotation</p:attrName>
                                        </p:attrNameLst>
                                      </p:cBhvr>
                                      <p:tavLst>
                                        <p:tav tm="0">
                                          <p:val>
                                            <p:fltVal val="720"/>
                                          </p:val>
                                        </p:tav>
                                        <p:tav tm="100000">
                                          <p:val>
                                            <p:fltVal val="0"/>
                                          </p:val>
                                        </p:tav>
                                      </p:tavLst>
                                    </p:anim>
                                    <p:anim calcmode="lin" valueType="num">
                                      <p:cBhvr>
                                        <p:cTn id="9" dur="2000" fill="hold"/>
                                        <p:tgtEl>
                                          <p:spTgt spid="5"/>
                                        </p:tgtEl>
                                        <p:attrNameLst>
                                          <p:attrName>ppt_h</p:attrName>
                                        </p:attrNameLst>
                                      </p:cBhvr>
                                      <p:tavLst>
                                        <p:tav tm="0">
                                          <p:val>
                                            <p:fltVal val="0"/>
                                          </p:val>
                                        </p:tav>
                                        <p:tav tm="100000">
                                          <p:val>
                                            <p:strVal val="#ppt_h"/>
                                          </p:val>
                                        </p:tav>
                                      </p:tavLst>
                                    </p:anim>
                                    <p:anim calcmode="lin" valueType="num">
                                      <p:cBhvr>
                                        <p:cTn id="10" dur="2000" fill="hold"/>
                                        <p:tgtEl>
                                          <p:spTgt spid="5"/>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37" presetClass="entr" presetSubtype="0" fill="hold" nodeType="afterEffect">
                                  <p:stCondLst>
                                    <p:cond delay="0"/>
                                  </p:stCondLst>
                                  <p:childTnLst>
                                    <p:set>
                                      <p:cBhvr>
                                        <p:cTn id="13" dur="1" fill="hold">
                                          <p:stCondLst>
                                            <p:cond delay="0"/>
                                          </p:stCondLst>
                                        </p:cTn>
                                        <p:tgtEl>
                                          <p:spTgt spid="16389"/>
                                        </p:tgtEl>
                                        <p:attrNameLst>
                                          <p:attrName>style.visibility</p:attrName>
                                        </p:attrNameLst>
                                      </p:cBhvr>
                                      <p:to>
                                        <p:strVal val="visible"/>
                                      </p:to>
                                    </p:set>
                                    <p:animEffect transition="in" filter="fade">
                                      <p:cBhvr>
                                        <p:cTn id="14" dur="1000"/>
                                        <p:tgtEl>
                                          <p:spTgt spid="16389"/>
                                        </p:tgtEl>
                                      </p:cBhvr>
                                    </p:animEffect>
                                    <p:anim calcmode="lin" valueType="num">
                                      <p:cBhvr>
                                        <p:cTn id="15" dur="1000" fill="hold"/>
                                        <p:tgtEl>
                                          <p:spTgt spid="16389"/>
                                        </p:tgtEl>
                                        <p:attrNameLst>
                                          <p:attrName>ppt_x</p:attrName>
                                        </p:attrNameLst>
                                      </p:cBhvr>
                                      <p:tavLst>
                                        <p:tav tm="0">
                                          <p:val>
                                            <p:strVal val="#ppt_x"/>
                                          </p:val>
                                        </p:tav>
                                        <p:tav tm="100000">
                                          <p:val>
                                            <p:strVal val="#ppt_x"/>
                                          </p:val>
                                        </p:tav>
                                      </p:tavLst>
                                    </p:anim>
                                    <p:anim calcmode="lin" valueType="num">
                                      <p:cBhvr>
                                        <p:cTn id="16" dur="900" decel="100000" fill="hold"/>
                                        <p:tgtEl>
                                          <p:spTgt spid="16389"/>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16389"/>
                                        </p:tgtEl>
                                        <p:attrNameLst>
                                          <p:attrName>ppt_y</p:attrName>
                                        </p:attrNameLst>
                                      </p:cBhvr>
                                      <p:tavLst>
                                        <p:tav tm="0">
                                          <p:val>
                                            <p:strVal val="#ppt_y-.03"/>
                                          </p:val>
                                        </p:tav>
                                        <p:tav tm="100000">
                                          <p:val>
                                            <p:strVal val="#ppt_y"/>
                                          </p:val>
                                        </p:tav>
                                      </p:tavLst>
                                    </p:anim>
                                  </p:childTnLst>
                                </p:cTn>
                              </p:par>
                            </p:childTnLst>
                          </p:cTn>
                        </p:par>
                        <p:par>
                          <p:cTn id="18" fill="hold">
                            <p:stCondLst>
                              <p:cond delay="3000"/>
                            </p:stCondLst>
                            <p:childTnLst>
                              <p:par>
                                <p:cTn id="19" presetID="37" presetClass="entr" presetSubtype="0" fill="hold" nodeType="afterEffect">
                                  <p:stCondLst>
                                    <p:cond delay="0"/>
                                  </p:stCondLst>
                                  <p:childTnLst>
                                    <p:set>
                                      <p:cBhvr>
                                        <p:cTn id="20" dur="1" fill="hold">
                                          <p:stCondLst>
                                            <p:cond delay="0"/>
                                          </p:stCondLst>
                                        </p:cTn>
                                        <p:tgtEl>
                                          <p:spTgt spid="16388"/>
                                        </p:tgtEl>
                                        <p:attrNameLst>
                                          <p:attrName>style.visibility</p:attrName>
                                        </p:attrNameLst>
                                      </p:cBhvr>
                                      <p:to>
                                        <p:strVal val="visible"/>
                                      </p:to>
                                    </p:set>
                                    <p:animEffect transition="in" filter="fade">
                                      <p:cBhvr>
                                        <p:cTn id="21" dur="1000"/>
                                        <p:tgtEl>
                                          <p:spTgt spid="16388"/>
                                        </p:tgtEl>
                                      </p:cBhvr>
                                    </p:animEffect>
                                    <p:anim calcmode="lin" valueType="num">
                                      <p:cBhvr>
                                        <p:cTn id="22" dur="1000" fill="hold"/>
                                        <p:tgtEl>
                                          <p:spTgt spid="16388"/>
                                        </p:tgtEl>
                                        <p:attrNameLst>
                                          <p:attrName>ppt_x</p:attrName>
                                        </p:attrNameLst>
                                      </p:cBhvr>
                                      <p:tavLst>
                                        <p:tav tm="0">
                                          <p:val>
                                            <p:strVal val="#ppt_x"/>
                                          </p:val>
                                        </p:tav>
                                        <p:tav tm="100000">
                                          <p:val>
                                            <p:strVal val="#ppt_x"/>
                                          </p:val>
                                        </p:tav>
                                      </p:tavLst>
                                    </p:anim>
                                    <p:anim calcmode="lin" valueType="num">
                                      <p:cBhvr>
                                        <p:cTn id="23" dur="900" decel="100000" fill="hold"/>
                                        <p:tgtEl>
                                          <p:spTgt spid="16388"/>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16388"/>
                                        </p:tgtEl>
                                        <p:attrNameLst>
                                          <p:attrName>ppt_y</p:attrName>
                                        </p:attrNameLst>
                                      </p:cBhvr>
                                      <p:tavLst>
                                        <p:tav tm="0">
                                          <p:val>
                                            <p:strVal val="#ppt_y-.03"/>
                                          </p:val>
                                        </p:tav>
                                        <p:tav tm="100000">
                                          <p:val>
                                            <p:strVal val="#ppt_y"/>
                                          </p:val>
                                        </p:tav>
                                      </p:tavLst>
                                    </p:anim>
                                  </p:childTnLst>
                                </p:cTn>
                              </p:par>
                            </p:childTnLst>
                          </p:cTn>
                        </p:par>
                        <p:par>
                          <p:cTn id="25" fill="hold">
                            <p:stCondLst>
                              <p:cond delay="4000"/>
                            </p:stCondLst>
                            <p:childTnLst>
                              <p:par>
                                <p:cTn id="26" presetID="55" presetClass="entr" presetSubtype="0" fill="hold" grpId="0" nodeType="afterEffect">
                                  <p:stCondLst>
                                    <p:cond delay="0"/>
                                  </p:stCondLst>
                                  <p:childTnLst>
                                    <p:set>
                                      <p:cBhvr>
                                        <p:cTn id="27" dur="1" fill="hold">
                                          <p:stCondLst>
                                            <p:cond delay="0"/>
                                          </p:stCondLst>
                                        </p:cTn>
                                        <p:tgtEl>
                                          <p:spTgt spid="16386">
                                            <p:txEl>
                                              <p:pRg st="0" end="0"/>
                                            </p:txEl>
                                          </p:spTgt>
                                        </p:tgtEl>
                                        <p:attrNameLst>
                                          <p:attrName>style.visibility</p:attrName>
                                        </p:attrNameLst>
                                      </p:cBhvr>
                                      <p:to>
                                        <p:strVal val="visible"/>
                                      </p:to>
                                    </p:set>
                                    <p:anim calcmode="lin" valueType="num">
                                      <p:cBhvr>
                                        <p:cTn id="28" dur="1000" fill="hold"/>
                                        <p:tgtEl>
                                          <p:spTgt spid="16386">
                                            <p:txEl>
                                              <p:pRg st="0" end="0"/>
                                            </p:txEl>
                                          </p:spTgt>
                                        </p:tgtEl>
                                        <p:attrNameLst>
                                          <p:attrName>ppt_w</p:attrName>
                                        </p:attrNameLst>
                                      </p:cBhvr>
                                      <p:tavLst>
                                        <p:tav tm="0">
                                          <p:val>
                                            <p:strVal val="#ppt_w*0.70"/>
                                          </p:val>
                                        </p:tav>
                                        <p:tav tm="100000">
                                          <p:val>
                                            <p:strVal val="#ppt_w"/>
                                          </p:val>
                                        </p:tav>
                                      </p:tavLst>
                                    </p:anim>
                                    <p:anim calcmode="lin" valueType="num">
                                      <p:cBhvr>
                                        <p:cTn id="29" dur="1000" fill="hold"/>
                                        <p:tgtEl>
                                          <p:spTgt spid="16386">
                                            <p:txEl>
                                              <p:pRg st="0" end="0"/>
                                            </p:txEl>
                                          </p:spTgt>
                                        </p:tgtEl>
                                        <p:attrNameLst>
                                          <p:attrName>ppt_h</p:attrName>
                                        </p:attrNameLst>
                                      </p:cBhvr>
                                      <p:tavLst>
                                        <p:tav tm="0">
                                          <p:val>
                                            <p:strVal val="#ppt_h"/>
                                          </p:val>
                                        </p:tav>
                                        <p:tav tm="100000">
                                          <p:val>
                                            <p:strVal val="#ppt_h"/>
                                          </p:val>
                                        </p:tav>
                                      </p:tavLst>
                                    </p:anim>
                                    <p:animEffect transition="in" filter="fade">
                                      <p:cBhvr>
                                        <p:cTn id="30" dur="1000"/>
                                        <p:tgtEl>
                                          <p:spTgt spid="16386">
                                            <p:txEl>
                                              <p:pRg st="0" end="0"/>
                                            </p:txEl>
                                          </p:spTgt>
                                        </p:tgtEl>
                                      </p:cBhvr>
                                    </p:animEffect>
                                  </p:childTnLst>
                                </p:cTn>
                              </p:par>
                            </p:childTnLst>
                          </p:cTn>
                        </p:par>
                        <p:par>
                          <p:cTn id="31" fill="hold">
                            <p:stCondLst>
                              <p:cond delay="5000"/>
                            </p:stCondLst>
                            <p:childTnLst>
                              <p:par>
                                <p:cTn id="32" presetID="55" presetClass="entr" presetSubtype="0" fill="hold" grpId="0" nodeType="afterEffect">
                                  <p:stCondLst>
                                    <p:cond delay="0"/>
                                  </p:stCondLst>
                                  <p:childTnLst>
                                    <p:set>
                                      <p:cBhvr>
                                        <p:cTn id="33" dur="1" fill="hold">
                                          <p:stCondLst>
                                            <p:cond delay="0"/>
                                          </p:stCondLst>
                                        </p:cTn>
                                        <p:tgtEl>
                                          <p:spTgt spid="16386">
                                            <p:txEl>
                                              <p:pRg st="1" end="1"/>
                                            </p:txEl>
                                          </p:spTgt>
                                        </p:tgtEl>
                                        <p:attrNameLst>
                                          <p:attrName>style.visibility</p:attrName>
                                        </p:attrNameLst>
                                      </p:cBhvr>
                                      <p:to>
                                        <p:strVal val="visible"/>
                                      </p:to>
                                    </p:set>
                                    <p:anim calcmode="lin" valueType="num">
                                      <p:cBhvr>
                                        <p:cTn id="34" dur="1000" fill="hold"/>
                                        <p:tgtEl>
                                          <p:spTgt spid="16386">
                                            <p:txEl>
                                              <p:pRg st="1" end="1"/>
                                            </p:txEl>
                                          </p:spTgt>
                                        </p:tgtEl>
                                        <p:attrNameLst>
                                          <p:attrName>ppt_w</p:attrName>
                                        </p:attrNameLst>
                                      </p:cBhvr>
                                      <p:tavLst>
                                        <p:tav tm="0">
                                          <p:val>
                                            <p:strVal val="#ppt_w*0.70"/>
                                          </p:val>
                                        </p:tav>
                                        <p:tav tm="100000">
                                          <p:val>
                                            <p:strVal val="#ppt_w"/>
                                          </p:val>
                                        </p:tav>
                                      </p:tavLst>
                                    </p:anim>
                                    <p:anim calcmode="lin" valueType="num">
                                      <p:cBhvr>
                                        <p:cTn id="35" dur="1000" fill="hold"/>
                                        <p:tgtEl>
                                          <p:spTgt spid="16386">
                                            <p:txEl>
                                              <p:pRg st="1" end="1"/>
                                            </p:txEl>
                                          </p:spTgt>
                                        </p:tgtEl>
                                        <p:attrNameLst>
                                          <p:attrName>ppt_h</p:attrName>
                                        </p:attrNameLst>
                                      </p:cBhvr>
                                      <p:tavLst>
                                        <p:tav tm="0">
                                          <p:val>
                                            <p:strVal val="#ppt_h"/>
                                          </p:val>
                                        </p:tav>
                                        <p:tav tm="100000">
                                          <p:val>
                                            <p:strVal val="#ppt_h"/>
                                          </p:val>
                                        </p:tav>
                                      </p:tavLst>
                                    </p:anim>
                                    <p:animEffect transition="in" filter="fade">
                                      <p:cBhvr>
                                        <p:cTn id="36" dur="1000"/>
                                        <p:tgtEl>
                                          <p:spTgt spid="1638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Содержимое 2"/>
          <p:cNvSpPr>
            <a:spLocks noGrp="1"/>
          </p:cNvSpPr>
          <p:nvPr>
            <p:ph sz="half" idx="1"/>
          </p:nvPr>
        </p:nvSpPr>
        <p:spPr>
          <a:xfrm>
            <a:off x="285750" y="2233613"/>
            <a:ext cx="4038600" cy="4624387"/>
          </a:xfrm>
        </p:spPr>
        <p:txBody>
          <a:bodyPr/>
          <a:lstStyle/>
          <a:p>
            <a:pPr eaLnBrk="1" hangingPunct="1"/>
            <a:r>
              <a:rPr lang="ru-RU" sz="1800" b="1" smtClean="0"/>
              <a:t>Жиры. </a:t>
            </a:r>
            <a:r>
              <a:rPr lang="ru-RU" sz="1800" b="1" i="1" smtClean="0"/>
              <a:t>Источник  энергии </a:t>
            </a:r>
            <a:r>
              <a:rPr lang="ru-RU" sz="1800" smtClean="0"/>
              <a:t>в организме.</a:t>
            </a:r>
          </a:p>
          <a:p>
            <a:pPr eaLnBrk="1" hangingPunct="1"/>
            <a:r>
              <a:rPr lang="ru-RU" sz="1800" smtClean="0"/>
              <a:t>От наличия жиров во многом зависит интенсивность и характер многих процессов, протекающих в организме, связанных с обменом и превращением, а также усвоением пищевых веществ.</a:t>
            </a:r>
          </a:p>
          <a:p>
            <a:pPr algn="just" eaLnBrk="1" hangingPunct="1"/>
            <a:r>
              <a:rPr lang="ru-RU" sz="1800" smtClean="0"/>
              <a:t>Как энергетический материал жиры используются главным образом в состоянии покоя и при выполнении длительной малоинтенсивной работы.</a:t>
            </a:r>
          </a:p>
        </p:txBody>
      </p:sp>
      <p:pic>
        <p:nvPicPr>
          <p:cNvPr id="17411" name="Picture 2" descr="C:\Documents and Settings\Admin\Мои документы\1142076487_fat.jpg"/>
          <p:cNvPicPr>
            <a:picLocks noGrp="1" noChangeAspect="1" noChangeArrowheads="1"/>
          </p:cNvPicPr>
          <p:nvPr>
            <p:ph sz="half" idx="2"/>
          </p:nvPr>
        </p:nvPicPr>
        <p:blipFill>
          <a:blip r:embed="rId3"/>
          <a:srcRect/>
          <a:stretch>
            <a:fillRect/>
          </a:stretch>
        </p:blipFill>
        <p:spPr>
          <a:xfrm>
            <a:off x="4643438" y="3857625"/>
            <a:ext cx="2125662" cy="2344738"/>
          </a:xfrm>
          <a:noFill/>
        </p:spPr>
      </p:pic>
      <p:pic>
        <p:nvPicPr>
          <p:cNvPr id="17412" name="Picture 3" descr="C:\Documents and Settings\Admin\Мои документы\15.jpg"/>
          <p:cNvPicPr>
            <a:picLocks noChangeAspect="1" noChangeArrowheads="1"/>
          </p:cNvPicPr>
          <p:nvPr/>
        </p:nvPicPr>
        <p:blipFill>
          <a:blip r:embed="rId4"/>
          <a:srcRect/>
          <a:stretch>
            <a:fillRect/>
          </a:stretch>
        </p:blipFill>
        <p:spPr bwMode="auto">
          <a:xfrm>
            <a:off x="6381750" y="1714500"/>
            <a:ext cx="2381250" cy="2000250"/>
          </a:xfrm>
          <a:prstGeom prst="rect">
            <a:avLst/>
          </a:prstGeom>
          <a:noFill/>
          <a:ln w="9525">
            <a:noFill/>
            <a:miter lim="800000"/>
            <a:headEnd/>
            <a:tailEnd/>
          </a:ln>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p:cTn id="7" dur="1000" fill="hold"/>
                                        <p:tgtEl>
                                          <p:spTgt spid="17412"/>
                                        </p:tgtEl>
                                        <p:attrNameLst>
                                          <p:attrName>ppt_w</p:attrName>
                                        </p:attrNameLst>
                                      </p:cBhvr>
                                      <p:tavLst>
                                        <p:tav tm="0">
                                          <p:val>
                                            <p:strVal val="#ppt_w*0.70"/>
                                          </p:val>
                                        </p:tav>
                                        <p:tav tm="100000">
                                          <p:val>
                                            <p:strVal val="#ppt_w"/>
                                          </p:val>
                                        </p:tav>
                                      </p:tavLst>
                                    </p:anim>
                                    <p:anim calcmode="lin" valueType="num">
                                      <p:cBhvr>
                                        <p:cTn id="8" dur="1000" fill="hold"/>
                                        <p:tgtEl>
                                          <p:spTgt spid="17412"/>
                                        </p:tgtEl>
                                        <p:attrNameLst>
                                          <p:attrName>ppt_h</p:attrName>
                                        </p:attrNameLst>
                                      </p:cBhvr>
                                      <p:tavLst>
                                        <p:tav tm="0">
                                          <p:val>
                                            <p:strVal val="#ppt_h"/>
                                          </p:val>
                                        </p:tav>
                                        <p:tav tm="100000">
                                          <p:val>
                                            <p:strVal val="#ppt_h"/>
                                          </p:val>
                                        </p:tav>
                                      </p:tavLst>
                                    </p:anim>
                                    <p:animEffect transition="in" filter="fade">
                                      <p:cBhvr>
                                        <p:cTn id="9" dur="1000"/>
                                        <p:tgtEl>
                                          <p:spTgt spid="17412"/>
                                        </p:tgtEl>
                                      </p:cBhvr>
                                    </p:animEffect>
                                  </p:childTnLst>
                                </p:cTn>
                              </p:par>
                            </p:childTnLst>
                          </p:cTn>
                        </p:par>
                        <p:par>
                          <p:cTn id="10" fill="hold">
                            <p:stCondLst>
                              <p:cond delay="1000"/>
                            </p:stCondLst>
                            <p:childTnLst>
                              <p:par>
                                <p:cTn id="11" presetID="55" presetClass="entr" presetSubtype="0" fill="hold" nodeType="afterEffect">
                                  <p:stCondLst>
                                    <p:cond delay="0"/>
                                  </p:stCondLst>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strVal val="#ppt_w*0.70"/>
                                          </p:val>
                                        </p:tav>
                                        <p:tav tm="100000">
                                          <p:val>
                                            <p:strVal val="#ppt_w"/>
                                          </p:val>
                                        </p:tav>
                                      </p:tavLst>
                                    </p:anim>
                                    <p:anim calcmode="lin" valueType="num">
                                      <p:cBhvr>
                                        <p:cTn id="14" dur="1000" fill="hold"/>
                                        <p:tgtEl>
                                          <p:spTgt spid="17411"/>
                                        </p:tgtEl>
                                        <p:attrNameLst>
                                          <p:attrName>ppt_h</p:attrName>
                                        </p:attrNameLst>
                                      </p:cBhvr>
                                      <p:tavLst>
                                        <p:tav tm="0">
                                          <p:val>
                                            <p:strVal val="#ppt_h"/>
                                          </p:val>
                                        </p:tav>
                                        <p:tav tm="100000">
                                          <p:val>
                                            <p:strVal val="#ppt_h"/>
                                          </p:val>
                                        </p:tav>
                                      </p:tavLst>
                                    </p:anim>
                                    <p:animEffect transition="in" filter="fade">
                                      <p:cBhvr>
                                        <p:cTn id="15" dur="1000"/>
                                        <p:tgtEl>
                                          <p:spTgt spid="17411"/>
                                        </p:tgtEl>
                                      </p:cBhvr>
                                    </p:animEffect>
                                  </p:childTnLst>
                                </p:cTn>
                              </p:par>
                            </p:childTnLst>
                          </p:cTn>
                        </p:par>
                        <p:par>
                          <p:cTn id="16" fill="hold">
                            <p:stCondLst>
                              <p:cond delay="2000"/>
                            </p:stCondLst>
                            <p:childTnLst>
                              <p:par>
                                <p:cTn id="17" presetID="3" presetClass="entr" presetSubtype="10" fill="hold" grpId="0" nodeType="afterEffect">
                                  <p:stCondLst>
                                    <p:cond delay="0"/>
                                  </p:stCondLst>
                                  <p:childTnLst>
                                    <p:set>
                                      <p:cBhvr>
                                        <p:cTn id="18" dur="1" fill="hold">
                                          <p:stCondLst>
                                            <p:cond delay="0"/>
                                          </p:stCondLst>
                                        </p:cTn>
                                        <p:tgtEl>
                                          <p:spTgt spid="17410">
                                            <p:txEl>
                                              <p:pRg st="0" end="0"/>
                                            </p:txEl>
                                          </p:spTgt>
                                        </p:tgtEl>
                                        <p:attrNameLst>
                                          <p:attrName>style.visibility</p:attrName>
                                        </p:attrNameLst>
                                      </p:cBhvr>
                                      <p:to>
                                        <p:strVal val="visible"/>
                                      </p:to>
                                    </p:set>
                                    <p:animEffect transition="in" filter="blinds(horizontal)">
                                      <p:cBhvr>
                                        <p:cTn id="19" dur="500"/>
                                        <p:tgtEl>
                                          <p:spTgt spid="17410">
                                            <p:txEl>
                                              <p:pRg st="0" end="0"/>
                                            </p:txEl>
                                          </p:spTgt>
                                        </p:tgtEl>
                                      </p:cBhvr>
                                    </p:animEffect>
                                  </p:childTnLst>
                                </p:cTn>
                              </p:par>
                            </p:childTnLst>
                          </p:cTn>
                        </p:par>
                        <p:par>
                          <p:cTn id="20" fill="hold">
                            <p:stCondLst>
                              <p:cond delay="2500"/>
                            </p:stCondLst>
                            <p:childTnLst>
                              <p:par>
                                <p:cTn id="21" presetID="3" presetClass="entr" presetSubtype="10" fill="hold" grpId="0" nodeType="afterEffect">
                                  <p:stCondLst>
                                    <p:cond delay="0"/>
                                  </p:stCondLst>
                                  <p:childTnLst>
                                    <p:set>
                                      <p:cBhvr>
                                        <p:cTn id="22" dur="1" fill="hold">
                                          <p:stCondLst>
                                            <p:cond delay="0"/>
                                          </p:stCondLst>
                                        </p:cTn>
                                        <p:tgtEl>
                                          <p:spTgt spid="17410">
                                            <p:txEl>
                                              <p:pRg st="1" end="1"/>
                                            </p:txEl>
                                          </p:spTgt>
                                        </p:tgtEl>
                                        <p:attrNameLst>
                                          <p:attrName>style.visibility</p:attrName>
                                        </p:attrNameLst>
                                      </p:cBhvr>
                                      <p:to>
                                        <p:strVal val="visible"/>
                                      </p:to>
                                    </p:set>
                                    <p:animEffect transition="in" filter="blinds(horizontal)">
                                      <p:cBhvr>
                                        <p:cTn id="23" dur="500"/>
                                        <p:tgtEl>
                                          <p:spTgt spid="17410">
                                            <p:txEl>
                                              <p:pRg st="1" end="1"/>
                                            </p:txEl>
                                          </p:spTgt>
                                        </p:tgtEl>
                                      </p:cBhvr>
                                    </p:animEffect>
                                  </p:childTnLst>
                                </p:cTn>
                              </p:par>
                            </p:childTnLst>
                          </p:cTn>
                        </p:par>
                        <p:par>
                          <p:cTn id="24" fill="hold">
                            <p:stCondLst>
                              <p:cond delay="3000"/>
                            </p:stCondLst>
                            <p:childTnLst>
                              <p:par>
                                <p:cTn id="25" presetID="3" presetClass="entr" presetSubtype="10" fill="hold" grpId="0" nodeType="afterEffect">
                                  <p:stCondLst>
                                    <p:cond delay="0"/>
                                  </p:stCondLst>
                                  <p:childTnLst>
                                    <p:set>
                                      <p:cBhvr>
                                        <p:cTn id="26" dur="1" fill="hold">
                                          <p:stCondLst>
                                            <p:cond delay="0"/>
                                          </p:stCondLst>
                                        </p:cTn>
                                        <p:tgtEl>
                                          <p:spTgt spid="17410">
                                            <p:txEl>
                                              <p:pRg st="2" end="2"/>
                                            </p:txEl>
                                          </p:spTgt>
                                        </p:tgtEl>
                                        <p:attrNameLst>
                                          <p:attrName>style.visibility</p:attrName>
                                        </p:attrNameLst>
                                      </p:cBhvr>
                                      <p:to>
                                        <p:strVal val="visible"/>
                                      </p:to>
                                    </p:set>
                                    <p:animEffect transition="in" filter="blinds(horizontal)">
                                      <p:cBhvr>
                                        <p:cTn id="27" dur="500"/>
                                        <p:tgtEl>
                                          <p:spTgt spid="174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334</TotalTime>
  <Words>835</Words>
  <Application>Microsoft Office PowerPoint</Application>
  <PresentationFormat>Экран (4:3)</PresentationFormat>
  <Paragraphs>60</Paragraphs>
  <Slides>12</Slides>
  <Notes>12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Corbel</vt:lpstr>
      <vt:lpstr>Wingdings</vt:lpstr>
      <vt:lpstr>Wingdings 2</vt:lpstr>
      <vt:lpstr>Wingdings 3</vt:lpstr>
      <vt:lpstr>Модульная</vt:lpstr>
      <vt:lpstr>Генетически модифицированные продукты - вред или польза?</vt:lpstr>
      <vt:lpstr>Нужны ли нам трансгенные продукты?</vt:lpstr>
      <vt:lpstr>Опыт британского ученого Арпада Пуштаи</vt:lpstr>
      <vt:lpstr>Риски при выращивании генетически модифицированных продуктов и употреблении их в пищу</vt:lpstr>
      <vt:lpstr>Генетически модифицированные продукты как продовольственный терроризм</vt:lpstr>
      <vt:lpstr>Генетически модифицированные продукты на мировом рынке </vt:lpstr>
      <vt:lpstr>Генетически модифицированные или обычные продукты - свобода выбора каждого  </vt:lpstr>
      <vt:lpstr>Что должно входить в рацион правильного питания?</vt:lpstr>
      <vt:lpstr>Презентация PowerPoint</vt:lpstr>
      <vt:lpstr>Презентация PowerPoint</vt:lpstr>
      <vt:lpstr>          О культуре питания</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Генетически модифицированные продукты</dc:title>
  <dc:creator>Admin</dc:creator>
  <cp:lastModifiedBy>1</cp:lastModifiedBy>
  <cp:revision>37</cp:revision>
  <dcterms:created xsi:type="dcterms:W3CDTF">2009-01-10T11:24:43Z</dcterms:created>
  <dcterms:modified xsi:type="dcterms:W3CDTF">2020-05-14T14:03:40Z</dcterms:modified>
</cp:coreProperties>
</file>